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1.xml" ContentType="application/inkml+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2.xml" ContentType="application/inkml+xml"/>
  <Override PartName="/ppt/notesSlides/notesSlide15.xml" ContentType="application/vnd.openxmlformats-officedocument.presentationml.notesSlide+xml"/>
  <Override PartName="/ppt/ink/ink3.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ink/ink4.xml" ContentType="application/inkml+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56" r:id="rId2"/>
    <p:sldId id="294" r:id="rId3"/>
    <p:sldId id="257" r:id="rId4"/>
    <p:sldId id="266" r:id="rId5"/>
    <p:sldId id="276" r:id="rId6"/>
    <p:sldId id="279" r:id="rId7"/>
    <p:sldId id="280" r:id="rId8"/>
    <p:sldId id="277" r:id="rId9"/>
    <p:sldId id="300" r:id="rId10"/>
    <p:sldId id="283" r:id="rId11"/>
    <p:sldId id="303" r:id="rId12"/>
    <p:sldId id="302" r:id="rId13"/>
    <p:sldId id="267" r:id="rId14"/>
    <p:sldId id="298" r:id="rId15"/>
    <p:sldId id="287" r:id="rId16"/>
    <p:sldId id="288" r:id="rId17"/>
    <p:sldId id="299" r:id="rId18"/>
    <p:sldId id="297" r:id="rId19"/>
    <p:sldId id="289" r:id="rId20"/>
    <p:sldId id="285" r:id="rId21"/>
    <p:sldId id="290" r:id="rId22"/>
    <p:sldId id="301" r:id="rId23"/>
    <p:sldId id="293" r:id="rId24"/>
    <p:sldId id="268" r:id="rId25"/>
    <p:sldId id="274" r:id="rId26"/>
    <p:sldId id="275" r:id="rId27"/>
    <p:sldId id="27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0626" autoAdjust="0"/>
    <p:restoredTop sz="70574" autoAdjust="0"/>
  </p:normalViewPr>
  <p:slideViewPr>
    <p:cSldViewPr>
      <p:cViewPr varScale="1">
        <p:scale>
          <a:sx n="72" d="100"/>
          <a:sy n="72" d="100"/>
        </p:scale>
        <p:origin x="-1212"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8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9129744-572C-45E5-917B-D5A48E2B6D54}" type="datetimeFigureOut">
              <a:rPr lang="en-US" smtClean="0"/>
              <a:t>10/16/2014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ABB5B5F-6123-43FF-9584-7ED48B4A544D}" type="slidenum">
              <a:rPr lang="en-US" smtClean="0"/>
              <a:t>‹#›</a:t>
            </a:fld>
            <a:endParaRPr lang="en-US" dirty="0"/>
          </a:p>
        </p:txBody>
      </p:sp>
    </p:spTree>
    <p:extLst>
      <p:ext uri="{BB962C8B-B14F-4D97-AF65-F5344CB8AC3E}">
        <p14:creationId xmlns:p14="http://schemas.microsoft.com/office/powerpoint/2010/main" val="3501029182"/>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1280" units="cm"/>
          <inkml:channel name="Y" type="integer" max="1024" units="cm"/>
        </inkml:traceFormat>
        <inkml:channelProperties>
          <inkml:channelProperty channel="X" name="resolution" value="28.31858" units="1/cm"/>
          <inkml:channelProperty channel="Y" name="resolution" value="28.36565" units="1/cm"/>
        </inkml:channelProperties>
      </inkml:inkSource>
      <inkml:timestamp xml:id="ts0" timeString="2014-08-22T22:28:11.764"/>
    </inkml:context>
    <inkml:brush xml:id="br0">
      <inkml:brushProperty name="width" value="0.05292" units="cm"/>
      <inkml:brushProperty name="height" value="0.05292" units="cm"/>
      <inkml:brushProperty name="color" value="#FF0000"/>
    </inkml:brush>
  </inkml:definitions>
  <inkml:trace contextRef="#ctx0" brushRef="#br0">1766 4286,'0'0,"0"-20,-40 0,40 0,-19 20,-1 0,0-19,-20 19,40 0,-39-40,19 40,20 0,-20 0,0 0,0 0,20 0,-20 0,0-20,1 20,-1 0,0 0,0 0,0 0,0 0,1 0,-1 0,20 0,-20 0,0 0,0 0,20 0,-20 0,-19 0,39 0,-20 0,0 0,0 0,20 0,-40 0,21 0,-1 0,20 0,-20 0,0 0,0 0,20 0,-20 0,0 0,20 0,-19 0,-1 0,0 0,20 0,-20 0,-20 0,21 0,19 0,-40 0,20 0,20 0,-40 0,40 0,-19 0,-1 0,0 0,0 20,0-20,-20 20,40-20,-19 0,19 20,-40-1,40 1,-20-20,20 20,0 0,0-20,-40 40,40-40,0 20,0-20,0 19,0 1,0 0,0-20,0 20,-19 0,19 0,0-20,0 19,0 1,0 0,0-20,0 20,0 0,0 0,0-20,0 20,0-1,0 1,0-20,0 20,0 0,0 0,0-20,0 20,0-1,0 1,0-20,0 40,19 0,1-40,-20 19,40-19,-40 20,20 0,0-20,-1 0,21 20,-40-20,40 20,-40-20,20 0,0 0,-1 0,-19 20,20-20,0 0,0 0,-20 0,20 0,0 0,-1 0,-19 0,20 0,0 0,0 0,-20 0,20 0,0 0,-1 0,-19 0,20 0,0 0,0 0,20 0,-40 0,20 0,-20 0,39 0,-19 0,-20 0,20 0,0 0,-20 0,20 0,-20 0,39 0,-39 0,20 0,-20 0,40 0,-40 0,20 0,-20 0,39 0,-39 0,20 0,-20 0,20 0,20 0,-40 0,39 0,-39 0,20 0,-20 0,40 0,-40 0,20 0,-20 0,20 0,0 0,-1 0,-19 0,40 0,-40 0,20 0,-20 0,40 0,-40 0,19 0,1-20,0 20,0-20,-20 20,20 0,-20-20,20 0,-1 0,1 1,-20-1,0 0,0 0,0 20,20-20,-20 20,20-20,-20 20,0-19,0-1,0 20,0-20,0 0,0 0,0 0,0 20,0-19,0-1,0-20,0 40,0-20,-20 20,20-40,0 40,0-19,0 19,-20-40,0 20,20 0,0 0,-19 20,19-19,-20-1,0 20,20-20</inkml:trace>
</inkml:ink>
</file>

<file path=ppt/ink/ink2.xml><?xml version="1.0" encoding="utf-8"?>
<inkml:ink xmlns:inkml="http://www.w3.org/2003/InkML">
  <inkml:definitions>
    <inkml:context xml:id="ctx0">
      <inkml:inkSource xml:id="inkSrc0">
        <inkml:traceFormat>
          <inkml:channel name="X" type="integer" max="1280" units="cm"/>
          <inkml:channel name="Y" type="integer" max="1024" units="cm"/>
        </inkml:traceFormat>
        <inkml:channelProperties>
          <inkml:channelProperty channel="X" name="resolution" value="28.31858" units="1/cm"/>
          <inkml:channelProperty channel="Y" name="resolution" value="28.36565" units="1/cm"/>
        </inkml:channelProperties>
      </inkml:inkSource>
      <inkml:timestamp xml:id="ts0" timeString="2014-09-11T17:54:20.624"/>
    </inkml:context>
    <inkml:brush xml:id="br0">
      <inkml:brushProperty name="width" value="0.05292" units="cm"/>
      <inkml:brushProperty name="height" value="0.05292" units="cm"/>
      <inkml:brushProperty name="color" value="#FF0000"/>
    </inkml:brush>
  </inkml:definitions>
  <inkml:trace contextRef="#ctx0" brushRef="#br0">1984 2738,'0'0,"-19"0,-1 0,0 0,20 0,-20 0,0 0,0 0,0 0,1 0,-1 0,20 0,-20 0,0 0,20 0,-20 0,20 0,-20 0,1 0,-21 0,40 0,-20 0,0 0,20 0,-20 0,1 0,-1 0,20 0,-20 0,0 0,0 0,20-20,-20 20,0 0,1 0,19 0,-20 0,0 0,0 0,20 0,-20 0,0 0,1 0,-1 0,0 0,0 0,0 0,20 20,-20-20,0 0,1 0,19 0,-20 0,0 0,0 0,20 0,-20 0,0 0,1 20,19-20,-20 0,0 0,0 0,20 0,-20 20,20-20,-20 0,20 0,-20 0,1 0,-1 0,20 0,-20 0,0 0,0 0,20 0,-20 0,1 0,-1 0,20 0,-20 0,0 0,0 0,20 0,-20 20,1 0,19-20,-20 0,20 19,-20-19,0 20,0-20,20 20,-20-20,20 20,0-20,-20 20,1 0,19-20,0 19,0-19,0 20,0 0,0 0,0-20,0 20,0 0,0 0,0-20,0 19,0 1,0 0,0-20,0 20,0 0,19 0,-19-1,0 1,0 0,0-20,0 20,20 0,-20-20,20 0,-20 20,20-20,0 0,-20 0,20 20,-20-20,39 0,-39 19,20-19,-20 0,20 0,0 0,-20 0,20 0,-20 0,39 0,-39 0,20 0,-20 0,40 0,-40 0,20 0,-20 0,20 0,-1 0,1 0,-20 0,20 0,0 0,0 0,-20 0,20 0,0 0,-1 0,-19 0,20 0,0 0,0 0,-20 0,20 0,0 0,-1 0,-19 0,20 0,0 0,0 0,0 20,-20-20,20 0,0 0,-20 0,19 0,1 0,0 0,-20 0,20 0,0 0,0 0,-20 0,19 0,-19 0,20 0,0 0,-20 0,20 0,0 0,-20 0,20 0,0 0,-20 0,19 0,-19 0,20 0,0 0,0 0,-20 0,20 0,0 0,-1 0,-19 0,20 0,0 0,0 0,-20 0,20 0,0 0,-1 0,-19 0,20 0,0 0,0 0,-20 0,20 0,0 0,0 0,-20 0,19 0,1 0,0 0,-20 0,20 0,0 0,0 0,-20 0,19 0,1 0,0 0,-20 0,20 0,0 0,0 0,-20 0,19 0,1 0,0 0,-20 0,20 0,0 0,0 0,-20 20,20-20,-1 0,1 0,-20 0,20 0,0 0,0 0,-20 0,20 0,-1 0,1 0,-20 0,20 0,0 0,0 0,-20 0,20 0,0 0,-1 0,-19 0,20 0,0 0,0 0,-20 0,20 0,0 0,-1 0,-19 0,20 0,0 0,0 0,-20 0,20 0,0 0,0 0,-20 0,19 0,1 0,0 0,-20 0,20 0,0 0,-20 0,20 0,-1 0,1 0,-20 0,20 0,0 0,0 0,-20 0,20 0,-1 0,1 0,-20 0,20 0,0 0,0 0,-20 0,20 0,0 0,-1 0,-19 0,20 0,0 0,0 0,-20 0,20 0,0 0,-1 0,-19 0,20 0,0 0,0 0,-20 0,20 0,0 0,-20 0,0 0,19-40,-19 40,20-19,-20-1,0 0,0 0,0 20,0-20,0 0,20-19,-20 39,0-20,0 0,0 0,0 20,0-20,0 0,0 20,0-19,-20-1,20 20,-20-40,20 40,-19 0,19-20,-20 20,20-20,-20 20,20-20,-40 1,40-1,0 20,-20-20,20 0,0 0,-19 0,-1 1,0 19,0 0,0-20,20 0,-20 20,1-20,19 20,-20 0,20 0,-20 0,20 0,-20 0,0 0,20 0,-20 0,0 0,1 0,19 0,-20 0,0 0,0 0,20 0,-20 0,0 0,1 0,19 0,-20-20,0 0,0 20,20 0,-20 0,0 0,1 0,19 0,-20 0,0 0,0 0,0 0,0 0,0 0,20 0,-19 0,-1 0,0 0,20 0,-20 0,0 0,0 0,20 0,-19 0,-1 0,0 0,20 0,-20 0,0 0,0 0,20 0,-20 0,1 0,-1 0,20 0,-20 0,0 0,0 0,20 0,-20 0,1 0,-1 0,20 0,-20 0,0 0,0 0,20 0,-20 0,0 0,1 0,19 0,-20 0,0 0,0 0,20 0,-20 0,0 0,1 0,19 0,-20 0,0 0,0 0,20 0,-20 0,0 0</inkml:trace>
</inkml:ink>
</file>

<file path=ppt/ink/ink3.xml><?xml version="1.0" encoding="utf-8"?>
<inkml:ink xmlns:inkml="http://www.w3.org/2003/InkML">
  <inkml:definitions>
    <inkml:context xml:id="ctx0">
      <inkml:inkSource xml:id="inkSrc0">
        <inkml:traceFormat>
          <inkml:channel name="X" type="integer" max="1280" units="cm"/>
          <inkml:channel name="Y" type="integer" max="1024" units="cm"/>
        </inkml:traceFormat>
        <inkml:channelProperties>
          <inkml:channelProperty channel="X" name="resolution" value="28.31858" units="1/cm"/>
          <inkml:channelProperty channel="Y" name="resolution" value="28.36565" units="1/cm"/>
        </inkml:channelProperties>
      </inkml:inkSource>
      <inkml:timestamp xml:id="ts0" timeString="2014-08-22T22:30:41.216"/>
    </inkml:context>
    <inkml:brush xml:id="br0">
      <inkml:brushProperty name="width" value="0.05292" units="cm"/>
      <inkml:brushProperty name="height" value="0.05292" units="cm"/>
      <inkml:brushProperty name="color" value="#FF0000"/>
    </inkml:brush>
  </inkml:definitions>
  <inkml:trace contextRef="#ctx0" brushRef="#br0">7164 12541,'0'0,"-20"0,0 0,0 0,20 0,-20 0,0 0,1-20,-1 20,-20 0,20 0,0-20,0 20,1 0,19 0,-40 0,20-20,0 20,0 0,20 0,-19 0,-1 0,0 0,20 0,-40-19,20 19,1 0,-1 0,-20-20,20 20,-20 0,1 0,-1 0,20-20,-19 20,-1 0,-20-20,60 20,-39 0,39 0,-20 0,20-20,-40 20,40 0,-40 0,21 0,19 0,-40 0,20 0,0 0,20 0,-20 0,-19 0,39 0,-40 0,20 0,0 0,0 0,1 0,-1 0,-20 0,40 0,-20 0,20 0,-39 0,19 0,20 0,-40 0,0 0,1 0,19 0,0 0,-20 0,40 0,-39 0,39 0,-20 0,20 0,-40 0,40 0,-20 0,20 0,-39 0,39 0,-20 0,-20-20,20 20,0 0,0 0,20 0,-39-19,39 19,-40 0,20 0,-19 0,-1-20,0 20,20 0,-19 0,-1 0,0 0,20 0,1 0,-1-20,20 20,-20 0,-20 0,20 0,-19 0,39 0,-20 0,20 0,-40 0,20 0,0 0,-19 0,39 0,-20 0,0 0,0 0,20 0,-20 0,1 0,-1 0,20 0,-20 0,-20 0,40 0,-40 0,21 0,-1 0,0 0,-20 0,40 0,-20 0,1 0,-1 0,-20 0,40 0,-20 0,-19 0,39 0,-40 0,20 0,20 0,-20 0,0 0,0 0,20-20,-39 20,19 0,0 0,0 0,-19 0,19 0,-20 0,20 0,-39 0,19 0,-20 0,21 0,-1 0,-20 0,21 0,19 0,-20-20,20 20,1 0,19 0,-40-20,20 20,-20 0,40 0,-39-19,19 19,20 0,-40 0,20 0,0 0,20 0,-19 0,-21 0,20 0,0 0,-19 0,-1 0,20 0,-39 0,39 0,-20 0,40 0,-20 0,20 0,-40 0,40 0,-19 0,19 0,-40 0,40 0,-40 0,20 0,-19 0,-1 0,20 0,0 0,-19 0,19 0,0 0,0 0,20 0,-40 0,21 0,-1 0,-20 0,0 0,20 0,20 0,-19 0,-1 0,0 0,0 0,0 0,-19 0,-21 0,20 0,1 0,-21 0,40 0,-39 0,59 0,-20 0,-20 0,20 19,1-19,-1 0,0 0,20 0,-20 0,0 0,0 0,1 0,-1 0,0 20,0-20,-20 0,20 0,-19 20,39-20,-60 0,40 0,20 0,-19 0,-1 20,0-20,20 0,-20 0,0 0,0 0,20 0,-39 0,19 0,-20 20,20-20,0 0,-19 0,39 0,-40 20,-20-20,21 0,19 0,-20 19,1-19,-21 20,1-20,39 0,-20 0,20 0,0 0,20 0,-20 0,1 0,-1 0,20 0,-20 20,20-20,-40 0,20 0,-19 0,-1 20,20 0,0-20,-19 0,39 0,-20 0,20 20,-20-1,20-19,-20 20,20-20,-20 20,20 0,0 0,0-20,0 40,0-21,-20-19,20 20,0 0,0 0,0 0,0 0,0-1,0 1,-19 0,19-20,0 40,0-40,0 39,0-39,0 20,0-20,-20 20,20-20,0 40,0-40,0 20,20-20,-20 20,19-1,-19-19,20 20,-20-20,20 20,0 0,-20-20,20 0,-20 0,20 20,0-20,-1 0,-19 20,20-20,40 19,-60-19,39 0,1 20,20-20,-1 40,-19-40,0 0,19 20,-39 0,20-20,-1 20,21-20,-40 0,-1 0,21 0,-40 0,40 0,-20 0,-20 0,39 0,-19 0,-20 0,40 0,-20 0,0 0,-1 0,-19 0,20 0,20 0,-20 0,0 0,19 0,-19 0,20 0,0 0,-1 0,-19 0,40 0,-21 0,1 0,-40 0,40 0,-1 19,-19-19,0 20,0-20,0 0,19 0,1 0,-40 0,20 0,20 0,-40 0,20 0,-1 0,1 0,-20 0,20 0,20 0,-20 0,-1 0,21 0,-20 0,20 0,-1 0,1 0,0 0,-20 0,-1 0,41 0,-1 0,41 0,-1 0,80 0,-60 0,59 0,-19 0,-20 0,-60 0,-39 0,0 0,-21 0,1 0,0 0,0 0,20 0,-1 0,-19 0,20 0,0 0,-21 0,-19 0,20 0,0 0,0 0,-20 0,20 0,0 0,-1 0,1 0,0 0,0 0,0 0,20 0,-40 0,19 0,21 0,-20 0,20 0,-1 0,21 0,-1 0,-39 0,40 0,-40 0,19 0,1 0,-20 0,0 0,-1 0,1 0,0 0,-20 0,20 0,0 0,19 0,-39 0,40 0,-20 0,20 0,-40 0,20 0,19 0,-19 0,20 0,-20 0,-1 0,21 0,-20 0,20 0,-40 0,20 0,39 0,-39 0,20 0,39 0,-19 0,19 0,-20 0,21 0,-21 0,-19 0,-20 0,0 0,0 0,-1 0,-19 0,40 0,-20 0,0 0,19 0,-19 0,40 0,-40 0,19 0,-19 0,20 0,-20 0,0 0,19 0,-39 0,20 0,0 0,0 0,-20 0,39 0,1 0,0 0,0 0,-1 0,-19 0,40 0,-21 0,1 0,0 0,-20 0,19 0,-19 0,0 0,20 0,-21-20,1 20,0 0,-20 0,20 0,0 0,0 0,-20 0,39 0,-19 0,0 0,-20 0,20 0,-20-19,20 19,0 0,-20 0,39 0,-19-20,-20 0,20 20,-20-20,40 0,-40 0,0 20,19-20,-19 1,0-1,20 20,0-20,-20 0,0 0,20 0,-20 1,0-1,0 20,0-20,0 0,0 0,0 20,0-20,0 0,0 1,-20-21,20 20,0 20,0-20,0 20,-20-39,20 19,0 0,0 0,0 20,-20-20,1 20,19-20,0 1,-20-1,20 20</inkml:trace>
</inkml:ink>
</file>

<file path=ppt/ink/ink4.xml><?xml version="1.0" encoding="utf-8"?>
<inkml:ink xmlns:inkml="http://www.w3.org/2003/InkML">
  <inkml:definitions>
    <inkml:context xml:id="ctx0">
      <inkml:inkSource xml:id="inkSrc0">
        <inkml:traceFormat>
          <inkml:channel name="X" type="integer" max="1280" units="cm"/>
          <inkml:channel name="Y" type="integer" max="1024" units="cm"/>
        </inkml:traceFormat>
        <inkml:channelProperties>
          <inkml:channelProperty channel="X" name="resolution" value="28.31858" units="1/cm"/>
          <inkml:channelProperty channel="Y" name="resolution" value="28.36565" units="1/cm"/>
        </inkml:channelProperties>
      </inkml:inkSource>
      <inkml:timestamp xml:id="ts0" timeString="2014-08-22T22:31:09.219"/>
    </inkml:context>
    <inkml:brush xml:id="br0">
      <inkml:brushProperty name="width" value="0.05292" units="cm"/>
      <inkml:brushProperty name="height" value="0.05292" units="cm"/>
      <inkml:brushProperty name="color" value="#FF0000"/>
    </inkml:brush>
  </inkml:definitions>
  <inkml:trace contextRef="#ctx0" brushRef="#br0">3274 16708,'-20'-40,"20"40,-19 0,-1 0,20 0,-40-19,20 19,20 0,-20 0,0 0,1 0,19 0,-40 0,40 0,-20 0,-20 0,21 0,-21-40,20 40,0 0,0 0,1 0,19 0,-20 0,0 0,0 0,20 0,-20 0,0 0,0 0,20-20,-19 20,-1 0,0 0,0 0,0 0,0-20,20 20,-19 0,-1 0,0 0,0 0,0-20,20 20,-20 0,20 0,-39 0,39 0,-20 0,0 0,0 0,0 0,20 0,-20 0,1 0,-1 0,20 0,-20-19,0 19,0 0,20 0,-20 0,0 0,1 0,19 0,-20 0,0 0,0 0,20 0,-20 0,0 0,1 0,19 0,-20 0,0 0,0 0,20 0,-20 0,0 0,1 0,-1 0,0 0,0 0,20 0,-20 0,0 0,0 0,20 0,-19 0,-1 0,0 0,20 0,-20 0,-20 0,21 0,19 0,-20 0,0 0,0 0,20 0,-20 0,0 0,1 0,19 0,-20 0,0 0,0 0,0 0,0 0,0 0,20 0,-19 0,-1 0,0 0,20 0,-20 0,0 0,0 0,20 0,-19 0,-1 0,0 0,20 0,-20 0,-20 0,1 0,19 0,20 0,-20 0,0 0,0 0,20 0,-20 0,1 0,19 0,-20 0,0 0,20 0,-20 0,0 0,0 0,0 0,20 0,-19 0,-1 0,0 0,20 0,-20 0,-20 0,21 0,-1 0,0 0,0 0,20 0,-20 0,0 0,1 0,19 0,-20 0,0 0,0 0,20 0,-20 0,20 0,-20 0,0 19,1-19,19 20,-20 0,0 0,20-20,-20 20,20 0,0-20,0 19,0-19,0 40,0-40,0 20,0-20,0 40,-40-20,21-1,19 1,0-20,0 20,0 0,0 0,0-20,0 20,0-1,0 1,0-20,0 20,0 0,0 0,19-20,-19 40,20-40,0 39,0-39,-20 20,20-20,0 20,-1 0,-19-20,20 20,0-20,-20 0,20 19,0 1,0-20,-20 0,20 20,-1-20,1 0,0 40,-20-40,40 0,-40 0,20 0,-20 0,39 0,-39 20,20-20,-20 0,40 0,-20 20,-1-20,1 0,0 19,0-19,0 20,0-20,-20 0,20 0,-1 0,-19 0,20 0,-20 0,20 0,0 0,0 0,0 20,-1-20,1 0,0 0,-20 0,20 0,20 20,-40-20,39 0,-39 0,20 0,-20 0,40 20,-40-20,20 0,-20 0,39 0,-39 0,20 0,20 0,-40 0,20 0,0 0,0 0,-20 0,19 0,-19 0,40 0,-40 0,20 0,-20 0,40 0,-40 0,19 0,21 0,-40 0,20 0,0 0,0 0,-20 0,19 0,1 0,0 0,-20 0,20 0,0 0,0 0,0 0,-1 0,1 0,0 0,-20 0,20 0,0 0,-20 0,20 0,-1 0,-19 0,20 0,-20 0,20 0,0 0,0 0,-20 0,20 0,-1 0,1 0,-20 0,40 0,-20 0,0 0,-20 0,20 0,19 0,-39 0,40 0,-20 0,-20 0,20 0,19 0,-39 0,20 0,0 0,0 0,-20 0,20 0,0 0,-1 0,-19 0,20 0,0 0,0 0,-20 0,20 0,0 0,-1 0,-19 0,20 0,0 0,0 0,-20 0,20 0,0 0,0 0,-20 0,19 0,1 0,0 0,-20 0,20 0,0 0,0 0,-20 0,19 0,1 0,0 0,-20 0,20 0,0 0,0 0,-20 0,19 0,1 0,0 0,-20 0,20 0,0 0,0 0,-20 0,20 0,-20 0,19 0,1 0,-20 0,20 0,0 0,0-20,-20 20,20-20,-20 0,0 20,19-20,1 20,-20-19,0-1,20 20,-20-20,20 20,-20-20,0 20,0-20,0 0,0 0,0 20,0-19,0-1,0 0,0 20,0-20,0 0,0 0,0 20,0-19,-40-1,40 0,0 20,0-40,0 20,-20 0,20 20,-19-59,-1 39,20 20,-20-20,20 20,0-39,-20 19,20 0,0 20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955143-D091-41B8-B878-1D0BD831086B}" type="datetimeFigureOut">
              <a:rPr lang="en-US" smtClean="0"/>
              <a:t>10/16/2014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CD5D47-3E57-43B2-9F95-2DAF4B0D5FB0}" type="slidenum">
              <a:rPr lang="en-US" smtClean="0"/>
              <a:t>‹#›</a:t>
            </a:fld>
            <a:endParaRPr lang="en-US" dirty="0"/>
          </a:p>
        </p:txBody>
      </p:sp>
    </p:spTree>
    <p:extLst>
      <p:ext uri="{BB962C8B-B14F-4D97-AF65-F5344CB8AC3E}">
        <p14:creationId xmlns:p14="http://schemas.microsoft.com/office/powerpoint/2010/main" val="17617191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Introduce yourself and your role in Academic Advising, general role of advisors at Evergreen</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Give context for the presentation:</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	This session is designed to give you some basic information about Evergreen that will be useful in planning your academic path and that we hope will help you navigate Evergreen. </a:t>
            </a:r>
          </a:p>
          <a:p>
            <a:pPr marL="0" indent="0">
              <a:buFont typeface="Arial" panose="020B0604020202020204" pitchFamily="34" charset="0"/>
              <a:buNone/>
            </a:pPr>
            <a:r>
              <a:rPr lang="en-US" dirty="0" smtClean="0"/>
              <a:t>•	Most of the information in this session is based on frequently asked questions we get from new students.</a:t>
            </a:r>
          </a:p>
          <a:p>
            <a:pPr marL="0" indent="0">
              <a:buFont typeface="Arial" panose="020B0604020202020204" pitchFamily="34" charset="0"/>
              <a:buNone/>
            </a:pPr>
            <a:r>
              <a:rPr lang="en-US" dirty="0" smtClean="0"/>
              <a:t>•	Ask students to write any questions down during the presentation as there will be an opportunity to ask questions at the end of the presentation.</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1</a:t>
            </a:fld>
            <a:endParaRPr lang="en-US" dirty="0"/>
          </a:p>
        </p:txBody>
      </p:sp>
    </p:spTree>
    <p:extLst>
      <p:ext uri="{BB962C8B-B14F-4D97-AF65-F5344CB8AC3E}">
        <p14:creationId xmlns:p14="http://schemas.microsoft.com/office/powerpoint/2010/main" val="4184824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effectLst/>
                <a:latin typeface="Times New Roman"/>
                <a:ea typeface="Times New Roman"/>
              </a:rPr>
              <a:t>We’ve prepared a slide for each of these areas to give you some information about the important resources in your my.evergreen.edu. </a:t>
            </a:r>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10</a:t>
            </a:fld>
            <a:endParaRPr lang="en-US" dirty="0"/>
          </a:p>
        </p:txBody>
      </p:sp>
    </p:spTree>
    <p:extLst>
      <p:ext uri="{BB962C8B-B14F-4D97-AF65-F5344CB8AC3E}">
        <p14:creationId xmlns:p14="http://schemas.microsoft.com/office/powerpoint/2010/main" val="8923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Symbol"/>
              <a:buNone/>
            </a:pPr>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11</a:t>
            </a:fld>
            <a:endParaRPr lang="en-US" dirty="0"/>
          </a:p>
        </p:txBody>
      </p:sp>
    </p:spTree>
    <p:extLst>
      <p:ext uri="{BB962C8B-B14F-4D97-AF65-F5344CB8AC3E}">
        <p14:creationId xmlns:p14="http://schemas.microsoft.com/office/powerpoint/2010/main" val="1535492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Point out tabs on left and Canvas/Moodle tabs for programs and courses on right.</a:t>
            </a:r>
          </a:p>
          <a:p>
            <a:pPr marL="342900" marR="0" lvl="0" indent="-342900">
              <a:spcBef>
                <a:spcPts val="0"/>
              </a:spcBef>
              <a:spcAft>
                <a:spcPts val="0"/>
              </a:spcAft>
              <a:buFont typeface="Symbol"/>
              <a:buChar char=""/>
            </a:pPr>
            <a:endParaRPr lang="en-US" sz="1200" dirty="0" smtClean="0">
              <a:effectLst/>
              <a:latin typeface="Times New Roman"/>
              <a:ea typeface="Times New Roman"/>
            </a:endParaRPr>
          </a:p>
          <a:p>
            <a:pPr marL="342900" marR="0" lvl="0" indent="-342900">
              <a:spcBef>
                <a:spcPts val="0"/>
              </a:spcBef>
              <a:spcAft>
                <a:spcPts val="0"/>
              </a:spcAft>
              <a:buFont typeface="Symbol"/>
              <a:buChar char=""/>
            </a:pPr>
            <a:r>
              <a:rPr lang="en-US" sz="1200" dirty="0" smtClean="0">
                <a:effectLst/>
                <a:latin typeface="Times New Roman"/>
                <a:ea typeface="Times New Roman"/>
              </a:rPr>
              <a:t>Catalog next slide</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12</a:t>
            </a:fld>
            <a:endParaRPr lang="en-US" dirty="0"/>
          </a:p>
        </p:txBody>
      </p:sp>
    </p:spTree>
    <p:extLst>
      <p:ext uri="{BB962C8B-B14F-4D97-AF65-F5344CB8AC3E}">
        <p14:creationId xmlns:p14="http://schemas.microsoft.com/office/powerpoint/2010/main" val="550627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Point out filtering options</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Remind students to look at the online rather than paper catalog</a:t>
            </a:r>
          </a:p>
          <a:p>
            <a:pPr marL="0" marR="0" lvl="0" indent="0">
              <a:spcBef>
                <a:spcPts val="0"/>
              </a:spcBef>
              <a:spcAft>
                <a:spcPts val="0"/>
              </a:spcAft>
              <a:buFont typeface="Symbol"/>
              <a:buNone/>
            </a:pPr>
            <a:endParaRPr lang="en-US" sz="1200" dirty="0" smtClean="0">
              <a:effectLst/>
              <a:latin typeface="Times New Roman"/>
              <a:ea typeface="Times New Roman"/>
            </a:endParaRPr>
          </a:p>
          <a:p>
            <a:pPr marL="342900" marR="0" lvl="0" indent="-342900">
              <a:spcBef>
                <a:spcPts val="0"/>
              </a:spcBef>
              <a:spcAft>
                <a:spcPts val="0"/>
              </a:spcAft>
              <a:buFont typeface="Symbol"/>
              <a:buChar char=""/>
            </a:pPr>
            <a:r>
              <a:rPr lang="en-US" sz="1200" dirty="0" smtClean="0">
                <a:effectLst/>
                <a:latin typeface="Times New Roman"/>
                <a:ea typeface="Times New Roman"/>
              </a:rPr>
              <a:t>Study the catalog and choose your top program picks before you meet with an advisor</a:t>
            </a:r>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13</a:t>
            </a:fld>
            <a:endParaRPr lang="en-US" dirty="0"/>
          </a:p>
        </p:txBody>
      </p:sp>
    </p:spTree>
    <p:extLst>
      <p:ext uri="{BB962C8B-B14F-4D97-AF65-F5344CB8AC3E}">
        <p14:creationId xmlns:p14="http://schemas.microsoft.com/office/powerpoint/2010/main" val="15354928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Academic Statement and Progress next slide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14</a:t>
            </a:fld>
            <a:endParaRPr lang="en-US" dirty="0"/>
          </a:p>
        </p:txBody>
      </p:sp>
    </p:spTree>
    <p:extLst>
      <p:ext uri="{BB962C8B-B14F-4D97-AF65-F5344CB8AC3E}">
        <p14:creationId xmlns:p14="http://schemas.microsoft.com/office/powerpoint/2010/main" val="550627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Actual example from one of our stellar peer advisors</a:t>
            </a:r>
          </a:p>
          <a:p>
            <a:pPr marL="342900" marR="0" lvl="0" indent="-342900">
              <a:spcBef>
                <a:spcPts val="0"/>
              </a:spcBef>
              <a:spcAft>
                <a:spcPts val="0"/>
              </a:spcAft>
              <a:buFont typeface="Symbol"/>
              <a:buChar char=""/>
            </a:pPr>
            <a:r>
              <a:rPr lang="en-US" sz="1200" dirty="0" smtClean="0">
                <a:effectLst/>
                <a:latin typeface="Times New Roman"/>
                <a:ea typeface="Times New Roman"/>
              </a:rPr>
              <a:t>Transfer credits + credits earned at Evergreen = Total credits</a:t>
            </a:r>
          </a:p>
          <a:p>
            <a:pPr marL="342900" marR="0" lvl="0" indent="-342900">
              <a:spcBef>
                <a:spcPts val="0"/>
              </a:spcBef>
              <a:spcAft>
                <a:spcPts val="0"/>
              </a:spcAft>
              <a:buFont typeface="Symbol"/>
              <a:buChar char=""/>
            </a:pPr>
            <a:r>
              <a:rPr lang="en-US" sz="1200" dirty="0" smtClean="0">
                <a:effectLst/>
                <a:latin typeface="Times New Roman"/>
                <a:ea typeface="Times New Roman"/>
              </a:rPr>
              <a:t>Each program for which a student has received credit is clickable and this will show evaluations and credits earned</a:t>
            </a:r>
          </a:p>
          <a:p>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15</a:t>
            </a:fld>
            <a:endParaRPr lang="en-US" dirty="0"/>
          </a:p>
        </p:txBody>
      </p:sp>
    </p:spTree>
    <p:extLst>
      <p:ext uri="{BB962C8B-B14F-4D97-AF65-F5344CB8AC3E}">
        <p14:creationId xmlns:p14="http://schemas.microsoft.com/office/powerpoint/2010/main" val="41922520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Note the different subject areas listed.</a:t>
            </a:r>
          </a:p>
          <a:p>
            <a:pPr marL="342900" marR="0" lvl="0" indent="-342900">
              <a:spcBef>
                <a:spcPts val="0"/>
              </a:spcBef>
              <a:spcAft>
                <a:spcPts val="0"/>
              </a:spcAft>
              <a:buFont typeface="Symbol"/>
              <a:buChar char=""/>
            </a:pPr>
            <a:r>
              <a:rPr lang="en-US" sz="1200" dirty="0" smtClean="0">
                <a:effectLst/>
                <a:latin typeface="Times New Roman"/>
                <a:ea typeface="Times New Roman"/>
              </a:rPr>
              <a:t>Interdisciplinary programs will award credit in a variety of subject areas.</a:t>
            </a:r>
          </a:p>
          <a:p>
            <a:pPr marL="342900" marR="0" lvl="0" indent="-342900">
              <a:spcBef>
                <a:spcPts val="0"/>
              </a:spcBef>
              <a:spcAft>
                <a:spcPts val="0"/>
              </a:spcAft>
              <a:buFont typeface="Symbol"/>
              <a:buChar char=""/>
            </a:pPr>
            <a:r>
              <a:rPr lang="en-US" sz="1200" dirty="0" smtClean="0">
                <a:effectLst/>
                <a:latin typeface="Times New Roman"/>
                <a:ea typeface="Times New Roman"/>
              </a:rPr>
              <a:t>See faculty for information about which subject areas credits will be awarded in for your particular program.</a:t>
            </a:r>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16</a:t>
            </a:fld>
            <a:endParaRPr lang="en-US" dirty="0"/>
          </a:p>
        </p:txBody>
      </p:sp>
    </p:spTree>
    <p:extLst>
      <p:ext uri="{BB962C8B-B14F-4D97-AF65-F5344CB8AC3E}">
        <p14:creationId xmlns:p14="http://schemas.microsoft.com/office/powerpoint/2010/main" val="7180092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Slide Greener Commons</a:t>
            </a:r>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17</a:t>
            </a:fld>
            <a:endParaRPr lang="en-US" dirty="0"/>
          </a:p>
        </p:txBody>
      </p:sp>
    </p:spTree>
    <p:extLst>
      <p:ext uri="{BB962C8B-B14F-4D97-AF65-F5344CB8AC3E}">
        <p14:creationId xmlns:p14="http://schemas.microsoft.com/office/powerpoint/2010/main" val="5506278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Evergreen’s online community forum for discussions and announcements.</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Point out categories.</a:t>
            </a:r>
          </a:p>
          <a:p>
            <a:pPr marL="342900" marR="0" lvl="0" indent="-342900">
              <a:spcBef>
                <a:spcPts val="0"/>
              </a:spcBef>
              <a:spcAft>
                <a:spcPts val="0"/>
              </a:spcAft>
              <a:buFont typeface="Symbol"/>
              <a:buChar char=""/>
            </a:pPr>
            <a:endParaRPr lang="en-US" sz="1200" dirty="0" smtClean="0">
              <a:effectLst/>
              <a:latin typeface="Times New Roman"/>
              <a:ea typeface="Times New Roman"/>
            </a:endParaRPr>
          </a:p>
          <a:p>
            <a:pPr marL="342900" marR="0" lvl="0" indent="-342900">
              <a:spcBef>
                <a:spcPts val="0"/>
              </a:spcBef>
              <a:spcAft>
                <a:spcPts val="0"/>
              </a:spcAft>
              <a:buFont typeface="Symbol"/>
              <a:buChar char=""/>
            </a:pPr>
            <a:r>
              <a:rPr lang="en-US" sz="1200" dirty="0" smtClean="0">
                <a:effectLst/>
                <a:latin typeface="Times New Roman"/>
                <a:ea typeface="Times New Roman"/>
              </a:rPr>
              <a:t>Check with the computer center for questions about Greener commons.</a:t>
            </a:r>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18</a:t>
            </a:fld>
            <a:endParaRPr lang="en-US" dirty="0"/>
          </a:p>
        </p:txBody>
      </p:sp>
    </p:spTree>
    <p:extLst>
      <p:ext uri="{BB962C8B-B14F-4D97-AF65-F5344CB8AC3E}">
        <p14:creationId xmlns:p14="http://schemas.microsoft.com/office/powerpoint/2010/main" val="7180092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Our most successful students understand how to access the resources available to them.</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The importance of faculty as advisors.  Because you see them so often in programs, you have access to them for guidance.  They can give you excellent advice from their field of expertise.</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err="1" smtClean="0">
                <a:effectLst/>
                <a:latin typeface="Times New Roman"/>
                <a:ea typeface="Times New Roman"/>
              </a:rPr>
              <a:t>Quasr</a:t>
            </a:r>
            <a:r>
              <a:rPr lang="en-US" sz="1200" dirty="0" smtClean="0">
                <a:effectLst/>
                <a:latin typeface="Times New Roman"/>
                <a:ea typeface="Times New Roman"/>
              </a:rPr>
              <a:t> and Writing Center WC: Help for essays, but also self-evaluations, and academic statement. </a:t>
            </a:r>
            <a:r>
              <a:rPr lang="en-US" sz="1200" dirty="0" err="1" smtClean="0">
                <a:effectLst/>
                <a:latin typeface="Times New Roman"/>
                <a:ea typeface="Times New Roman"/>
              </a:rPr>
              <a:t>Quasr</a:t>
            </a:r>
            <a:r>
              <a:rPr lang="en-US" sz="1200" dirty="0" smtClean="0">
                <a:effectLst/>
                <a:latin typeface="Times New Roman"/>
                <a:ea typeface="Times New Roman"/>
              </a:rPr>
              <a:t> for help with math and science.</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Student Activities: join or start a club, which can be related or unrelated to academic interests.  </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Health and Counseling: co-located in SEM 1.  Counseling has individual and group counseling.</a:t>
            </a:r>
          </a:p>
          <a:p>
            <a:endParaRPr lang="en-US" baseline="0" dirty="0" smtClean="0"/>
          </a:p>
        </p:txBody>
      </p:sp>
      <p:sp>
        <p:nvSpPr>
          <p:cNvPr id="4" name="Slide Number Placeholder 3"/>
          <p:cNvSpPr>
            <a:spLocks noGrp="1"/>
          </p:cNvSpPr>
          <p:nvPr>
            <p:ph type="sldNum" sz="quarter" idx="10"/>
          </p:nvPr>
        </p:nvSpPr>
        <p:spPr/>
        <p:txBody>
          <a:bodyPr/>
          <a:lstStyle/>
          <a:p>
            <a:fld id="{5ACD5D47-3E57-43B2-9F95-2DAF4B0D5FB0}" type="slidenum">
              <a:rPr lang="en-US" smtClean="0"/>
              <a:t>19</a:t>
            </a:fld>
            <a:endParaRPr lang="en-US" dirty="0"/>
          </a:p>
        </p:txBody>
      </p:sp>
    </p:spTree>
    <p:extLst>
      <p:ext uri="{BB962C8B-B14F-4D97-AF65-F5344CB8AC3E}">
        <p14:creationId xmlns:p14="http://schemas.microsoft.com/office/powerpoint/2010/main" val="929404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baseline="0" dirty="0" smtClean="0"/>
          </a:p>
          <a:p>
            <a:r>
              <a:rPr lang="en-US" dirty="0" smtClean="0"/>
              <a:t>•	Joseph </a:t>
            </a:r>
            <a:r>
              <a:rPr lang="en-US" dirty="0" err="1" smtClean="0"/>
              <a:t>Campell’s</a:t>
            </a:r>
            <a:r>
              <a:rPr lang="en-US" dirty="0" smtClean="0"/>
              <a:t> work was focused on mythology and comparative religion.  He’s famous for the saying, “Follow your bliss.” </a:t>
            </a:r>
          </a:p>
          <a:p>
            <a:r>
              <a:rPr lang="en-US" dirty="0" smtClean="0"/>
              <a:t>•	His work analyzing myths and mapping what he called “the hero’s journey” was the inspiration for George Lucas’ Star Wars films.</a:t>
            </a:r>
          </a:p>
          <a:p>
            <a:r>
              <a:rPr lang="en-US" dirty="0" smtClean="0"/>
              <a:t>•	You are setting off on a new journey of your own here at Evergreen and we want you to have all the tools to make your journey worthwhile and rewarding. </a:t>
            </a:r>
          </a:p>
          <a:p>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2</a:t>
            </a:fld>
            <a:endParaRPr lang="en-US" dirty="0"/>
          </a:p>
        </p:txBody>
      </p:sp>
    </p:spTree>
    <p:extLst>
      <p:ext uri="{BB962C8B-B14F-4D97-AF65-F5344CB8AC3E}">
        <p14:creationId xmlns:p14="http://schemas.microsoft.com/office/powerpoint/2010/main" val="13093817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Takes place the week before registration.</a:t>
            </a:r>
          </a:p>
          <a:p>
            <a:pPr marL="342900" marR="0" lvl="0" indent="-342900">
              <a:spcBef>
                <a:spcPts val="0"/>
              </a:spcBef>
              <a:spcAft>
                <a:spcPts val="0"/>
              </a:spcAft>
              <a:buFont typeface="Symbol"/>
              <a:buChar char=""/>
            </a:pPr>
            <a:endParaRPr lang="en-US" sz="1200" dirty="0" smtClean="0">
              <a:effectLst/>
              <a:latin typeface="Times New Roman"/>
              <a:ea typeface="Times New Roman"/>
            </a:endParaRPr>
          </a:p>
          <a:p>
            <a:pPr marL="342900" marR="0" lvl="0" indent="-342900">
              <a:spcBef>
                <a:spcPts val="0"/>
              </a:spcBef>
              <a:spcAft>
                <a:spcPts val="0"/>
              </a:spcAft>
              <a:buFont typeface="Symbol"/>
              <a:buChar char=""/>
            </a:pPr>
            <a:r>
              <a:rPr lang="en-US" sz="1200" dirty="0" smtClean="0">
                <a:effectLst/>
                <a:latin typeface="Times New Roman"/>
                <a:ea typeface="Times New Roman"/>
              </a:rPr>
              <a:t>Purpose of the academic fair is to meet faculty and gather information that will help you decide which programs to register for.</a:t>
            </a:r>
          </a:p>
          <a:p>
            <a:pPr marL="342900" marR="0" lvl="0" indent="-342900">
              <a:spcBef>
                <a:spcPts val="0"/>
              </a:spcBef>
              <a:spcAft>
                <a:spcPts val="0"/>
              </a:spcAft>
              <a:buFont typeface="Symbol"/>
              <a:buChar char=""/>
            </a:pPr>
            <a:endParaRPr lang="en-US" sz="1200" dirty="0" smtClean="0">
              <a:effectLst/>
              <a:latin typeface="Times New Roman"/>
              <a:ea typeface="Times New Roman"/>
            </a:endParaRPr>
          </a:p>
          <a:p>
            <a:pPr marL="342900" marR="0" lvl="0" indent="-342900">
              <a:spcBef>
                <a:spcPts val="0"/>
              </a:spcBef>
              <a:spcAft>
                <a:spcPts val="0"/>
              </a:spcAft>
              <a:buFont typeface="Symbol"/>
              <a:buChar char=""/>
            </a:pPr>
            <a:r>
              <a:rPr lang="en-US" sz="1200" dirty="0" smtClean="0">
                <a:effectLst/>
                <a:latin typeface="Times New Roman"/>
                <a:ea typeface="Times New Roman"/>
              </a:rPr>
              <a:t>Time tickets posted about three weeks before registration. </a:t>
            </a:r>
          </a:p>
          <a:p>
            <a:pPr marL="342900" marR="0" lvl="0" indent="-342900">
              <a:spcBef>
                <a:spcPts val="0"/>
              </a:spcBef>
              <a:spcAft>
                <a:spcPts val="0"/>
              </a:spcAft>
              <a:buFont typeface="Symbol"/>
              <a:buChar char=""/>
            </a:pPr>
            <a:endParaRPr lang="en-US" sz="1200" dirty="0" smtClean="0">
              <a:effectLst/>
              <a:latin typeface="Times New Roman"/>
              <a:ea typeface="Times New Roman"/>
            </a:endParaRPr>
          </a:p>
          <a:p>
            <a:pPr marL="342900" marR="0" lvl="0" indent="-342900">
              <a:spcBef>
                <a:spcPts val="0"/>
              </a:spcBef>
              <a:spcAft>
                <a:spcPts val="0"/>
              </a:spcAft>
              <a:buFont typeface="Symbol"/>
              <a:buChar char=""/>
            </a:pPr>
            <a:r>
              <a:rPr lang="en-US" sz="1200" dirty="0" smtClean="0">
                <a:effectLst/>
                <a:latin typeface="Times New Roman"/>
                <a:ea typeface="Times New Roman"/>
              </a:rPr>
              <a:t>Academic fair tips: read the catalog before the fair, create a list of choices, bring a list of questions to ask faculty, arrive early. </a:t>
            </a:r>
          </a:p>
          <a:p>
            <a:pPr marL="342900" marR="0" lvl="0" indent="-342900">
              <a:spcBef>
                <a:spcPts val="0"/>
              </a:spcBef>
              <a:spcAft>
                <a:spcPts val="0"/>
              </a:spcAft>
              <a:buFont typeface="Symbol"/>
              <a:buChar char=""/>
            </a:pPr>
            <a:endParaRPr lang="en-US" sz="1200" dirty="0" smtClean="0">
              <a:effectLst/>
              <a:latin typeface="Times New Roman"/>
              <a:ea typeface="Times New Roman"/>
            </a:endParaRPr>
          </a:p>
          <a:p>
            <a:pPr marL="342900" marR="0" lvl="0" indent="-342900">
              <a:spcBef>
                <a:spcPts val="0"/>
              </a:spcBef>
              <a:spcAft>
                <a:spcPts val="0"/>
              </a:spcAft>
              <a:buFont typeface="Symbol"/>
              <a:buChar char=""/>
            </a:pPr>
            <a:r>
              <a:rPr lang="en-US" sz="1200" dirty="0" smtClean="0">
                <a:effectLst/>
                <a:latin typeface="Times New Roman"/>
                <a:ea typeface="Times New Roman"/>
              </a:rPr>
              <a:t>Registration for continuing programs- talk to your faculty to clarify this process before registration. </a:t>
            </a:r>
          </a:p>
          <a:p>
            <a:pPr marL="0" indent="0">
              <a:buFont typeface="Arial" panose="020B0604020202020204" pitchFamily="34" charset="0"/>
              <a:buNone/>
            </a:pPr>
            <a:endParaRPr lang="en-US" dirty="0" smtClean="0"/>
          </a:p>
        </p:txBody>
      </p:sp>
      <p:sp>
        <p:nvSpPr>
          <p:cNvPr id="4" name="Slide Number Placeholder 3"/>
          <p:cNvSpPr>
            <a:spLocks noGrp="1"/>
          </p:cNvSpPr>
          <p:nvPr>
            <p:ph type="sldNum" sz="quarter" idx="10"/>
          </p:nvPr>
        </p:nvSpPr>
        <p:spPr/>
        <p:txBody>
          <a:bodyPr/>
          <a:lstStyle/>
          <a:p>
            <a:fld id="{5ACD5D47-3E57-43B2-9F95-2DAF4B0D5FB0}" type="slidenum">
              <a:rPr lang="en-US" smtClean="0"/>
              <a:t>20</a:t>
            </a:fld>
            <a:endParaRPr lang="en-US" dirty="0"/>
          </a:p>
        </p:txBody>
      </p:sp>
    </p:spTree>
    <p:extLst>
      <p:ext uri="{BB962C8B-B14F-4D97-AF65-F5344CB8AC3E}">
        <p14:creationId xmlns:p14="http://schemas.microsoft.com/office/powerpoint/2010/main" val="42776082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effectLst/>
                <a:latin typeface="Times New Roman"/>
                <a:ea typeface="Times New Roman"/>
              </a:rPr>
              <a:t>Advisors can help you connect with other resources in SASS</a:t>
            </a:r>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21</a:t>
            </a:fld>
            <a:endParaRPr lang="en-US" dirty="0"/>
          </a:p>
        </p:txBody>
      </p:sp>
    </p:spTree>
    <p:extLst>
      <p:ext uri="{BB962C8B-B14F-4D97-AF65-F5344CB8AC3E}">
        <p14:creationId xmlns:p14="http://schemas.microsoft.com/office/powerpoint/2010/main" val="26601011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For the hero, the reward is the goal, and they must stay focused on that goal while understanding there is much more to be gained than the reward they set out for at the beginning of the journey.  </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The hero is often looking to become some sort of expert,</a:t>
            </a:r>
            <a:r>
              <a:rPr lang="en-US" sz="1200" baseline="0" dirty="0" smtClean="0">
                <a:effectLst/>
                <a:latin typeface="Times New Roman"/>
                <a:ea typeface="Times New Roman"/>
              </a:rPr>
              <a:t> </a:t>
            </a:r>
            <a:r>
              <a:rPr lang="en-US" sz="1200" dirty="0" smtClean="0">
                <a:effectLst/>
                <a:latin typeface="Times New Roman"/>
                <a:ea typeface="Times New Roman"/>
              </a:rPr>
              <a:t>but they also achieve much more - personal growth and learning that they weren’t anticipating.  </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You’ve started out on this journey to gain a reward- your degree!  Your degree symbolizes learning (both intellectual and personal), growth, hard work, and opportunity.  Like the other heroes we’ve referenced, you will gain other unanticipated rewards along with your degree.   </a:t>
            </a:r>
          </a:p>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5ACD5D47-3E57-43B2-9F95-2DAF4B0D5FB0}" type="slidenum">
              <a:rPr lang="en-US" smtClean="0"/>
              <a:t>22</a:t>
            </a:fld>
            <a:endParaRPr lang="en-US" dirty="0"/>
          </a:p>
        </p:txBody>
      </p:sp>
    </p:spTree>
    <p:extLst>
      <p:ext uri="{BB962C8B-B14F-4D97-AF65-F5344CB8AC3E}">
        <p14:creationId xmlns:p14="http://schemas.microsoft.com/office/powerpoint/2010/main" val="28348869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Self-evaluations are not required to be included in your transcript. Faculty evaluations  of you are required to be included.  </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Credit summary includes any transfer credits plus credits earned at Evergreen. </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Your Academic Statement is an excellent way to frame your education for an outside audience</a:t>
            </a:r>
          </a:p>
          <a:p>
            <a:pPr marL="342900" marR="0" lvl="0" indent="-342900">
              <a:spcBef>
                <a:spcPts val="0"/>
              </a:spcBef>
              <a:spcAft>
                <a:spcPts val="0"/>
              </a:spcAft>
              <a:buFont typeface="Symbol"/>
              <a:buChar char=""/>
            </a:pPr>
            <a:endParaRPr lang="en-US" sz="1200" dirty="0" smtClean="0">
              <a:effectLst/>
              <a:latin typeface="Times New Roman"/>
              <a:ea typeface="Times New Roman"/>
            </a:endParaRPr>
          </a:p>
          <a:p>
            <a:pPr marL="342900" marR="0" lvl="0" indent="-342900">
              <a:spcBef>
                <a:spcPts val="0"/>
              </a:spcBef>
              <a:spcAft>
                <a:spcPts val="0"/>
              </a:spcAft>
              <a:buFont typeface="Symbol"/>
              <a:buChar char=""/>
            </a:pPr>
            <a:r>
              <a:rPr lang="en-US" sz="1200" dirty="0" smtClean="0">
                <a:effectLst/>
                <a:latin typeface="Times New Roman"/>
                <a:ea typeface="Times New Roman"/>
              </a:rPr>
              <a:t>There is a transcript example on the Admissions site.</a:t>
            </a:r>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23</a:t>
            </a:fld>
            <a:endParaRPr lang="en-US" dirty="0"/>
          </a:p>
        </p:txBody>
      </p:sp>
    </p:spTree>
    <p:extLst>
      <p:ext uri="{BB962C8B-B14F-4D97-AF65-F5344CB8AC3E}">
        <p14:creationId xmlns:p14="http://schemas.microsoft.com/office/powerpoint/2010/main" val="27153438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Point</a:t>
            </a:r>
            <a:r>
              <a:rPr lang="en-US" baseline="0" dirty="0" smtClean="0"/>
              <a:t> out that there is no major or area of emphasis noted on the diploma. </a:t>
            </a:r>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24</a:t>
            </a:fld>
            <a:endParaRPr lang="en-US" dirty="0"/>
          </a:p>
        </p:txBody>
      </p:sp>
    </p:spTree>
    <p:extLst>
      <p:ext uri="{BB962C8B-B14F-4D97-AF65-F5344CB8AC3E}">
        <p14:creationId xmlns:p14="http://schemas.microsoft.com/office/powerpoint/2010/main" val="12902074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How do you plan your academic path at Evergreen? </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Because there is no degree checklist or specific credit requirements, students choose their own path.  All of this freedom means that students have a lot of responsibility to decide what they want their path to look like. </a:t>
            </a:r>
          </a:p>
          <a:p>
            <a:pPr marL="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In this session, we’ve essentially given you a good deal of planning information and tools for planning your path.  We’ve talked about the importance of understanding your new landscape, accessing your support and resources when you need to, and keeping yourself focused on the end goal while paying attention to the process along the way.  </a:t>
            </a:r>
          </a:p>
          <a:p>
            <a:pPr marL="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Some students who think they will spend most of their time studying a particular subject, change course and their journey ends up looking much different than they had anticipated. </a:t>
            </a:r>
          </a:p>
          <a:p>
            <a:pPr marL="457200" marR="0">
              <a:spcBef>
                <a:spcPts val="0"/>
              </a:spcBef>
              <a:spcAft>
                <a:spcPts val="0"/>
              </a:spcAft>
            </a:pPr>
            <a:r>
              <a:rPr lang="en-US" sz="1200" dirty="0" smtClean="0">
                <a:effectLst/>
                <a:latin typeface="Times New Roman"/>
                <a:ea typeface="Times New Roman"/>
              </a:rPr>
              <a:t>“We make the road by walking.”  Learning to trust yourself and your own insights and paying attention to what subjects and environments are engaging and a good fit for you are an important part of the process.</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Our role in academic advising is to be one of your in-person resources, to encourage you to notice these insights you have along the way, and to serve as a guide to help you navigate your journey at Evergreen. </a:t>
            </a:r>
            <a:endParaRPr lang="en-US" sz="1200" dirty="0">
              <a:effectLst/>
              <a:latin typeface="Times New Roman"/>
              <a:ea typeface="Times New Roman"/>
            </a:endParaRPr>
          </a:p>
        </p:txBody>
      </p:sp>
      <p:sp>
        <p:nvSpPr>
          <p:cNvPr id="4" name="Slide Number Placeholder 3"/>
          <p:cNvSpPr>
            <a:spLocks noGrp="1"/>
          </p:cNvSpPr>
          <p:nvPr>
            <p:ph type="sldNum" sz="quarter" idx="10"/>
          </p:nvPr>
        </p:nvSpPr>
        <p:spPr/>
        <p:txBody>
          <a:bodyPr/>
          <a:lstStyle/>
          <a:p>
            <a:fld id="{5ACD5D47-3E57-43B2-9F95-2DAF4B0D5FB0}" type="slidenum">
              <a:rPr lang="en-US" smtClean="0"/>
              <a:t>25</a:t>
            </a:fld>
            <a:endParaRPr lang="en-US" dirty="0"/>
          </a:p>
        </p:txBody>
      </p:sp>
    </p:spTree>
    <p:extLst>
      <p:ext uri="{BB962C8B-B14F-4D97-AF65-F5344CB8AC3E}">
        <p14:creationId xmlns:p14="http://schemas.microsoft.com/office/powerpoint/2010/main" val="3176831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26</a:t>
            </a:fld>
            <a:endParaRPr lang="en-US" dirty="0"/>
          </a:p>
        </p:txBody>
      </p:sp>
    </p:spTree>
    <p:extLst>
      <p:ext uri="{BB962C8B-B14F-4D97-AF65-F5344CB8AC3E}">
        <p14:creationId xmlns:p14="http://schemas.microsoft.com/office/powerpoint/2010/main" val="15700154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27</a:t>
            </a:fld>
            <a:endParaRPr lang="en-US" dirty="0"/>
          </a:p>
        </p:txBody>
      </p:sp>
    </p:spTree>
    <p:extLst>
      <p:ext uri="{BB962C8B-B14F-4D97-AF65-F5344CB8AC3E}">
        <p14:creationId xmlns:p14="http://schemas.microsoft.com/office/powerpoint/2010/main" val="3721949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baseline="0" dirty="0" smtClean="0"/>
              <a:t> </a:t>
            </a:r>
            <a:r>
              <a:rPr lang="en-US" sz="1200" dirty="0" smtClean="0">
                <a:effectLst/>
                <a:latin typeface="Times New Roman"/>
                <a:ea typeface="Times New Roman"/>
              </a:rPr>
              <a:t> </a:t>
            </a:r>
          </a:p>
          <a:p>
            <a:pPr marL="0" marR="0">
              <a:spcBef>
                <a:spcPts val="0"/>
              </a:spcBef>
              <a:spcAft>
                <a:spcPts val="0"/>
              </a:spcAft>
            </a:pPr>
            <a:r>
              <a:rPr lang="en-US" sz="1200" b="1" dirty="0" smtClean="0">
                <a:effectLst/>
                <a:latin typeface="Times New Roman"/>
                <a:ea typeface="Times New Roman"/>
              </a:rPr>
              <a:t>The Journey in 3 parts</a:t>
            </a:r>
            <a:endParaRPr lang="en-US" sz="1200" dirty="0" smtClean="0">
              <a:effectLst/>
              <a:latin typeface="Times New Roman"/>
              <a:ea typeface="Times New Roman"/>
            </a:endParaRPr>
          </a:p>
          <a:p>
            <a:pPr marL="0" marR="0">
              <a:spcBef>
                <a:spcPts val="0"/>
              </a:spcBef>
              <a:spcAft>
                <a:spcPts val="0"/>
              </a:spcAft>
            </a:pPr>
            <a:r>
              <a:rPr lang="en-US" sz="1200" b="1" dirty="0" smtClean="0">
                <a:effectLst/>
                <a:latin typeface="Times New Roman"/>
                <a:ea typeface="Times New Roman"/>
              </a:rPr>
              <a:t> </a:t>
            </a:r>
            <a:endParaRPr lang="en-US" sz="1200" dirty="0" smtClean="0">
              <a:effectLst/>
              <a:latin typeface="Times New Roman"/>
              <a:ea typeface="Times New Roman"/>
            </a:endParaRPr>
          </a:p>
          <a:p>
            <a:pPr marL="0" marR="0">
              <a:spcBef>
                <a:spcPts val="0"/>
              </a:spcBef>
              <a:spcAft>
                <a:spcPts val="0"/>
              </a:spcAft>
            </a:pPr>
            <a:r>
              <a:rPr lang="en-US" sz="1200" b="1" dirty="0" smtClean="0">
                <a:effectLst/>
                <a:latin typeface="Times New Roman"/>
                <a:ea typeface="Times New Roman"/>
              </a:rPr>
              <a:t> </a:t>
            </a:r>
            <a:endParaRPr lang="en-US" sz="1200" dirty="0" smtClean="0">
              <a:effectLst/>
              <a:latin typeface="Times New Roman"/>
              <a:ea typeface="Times New Roman"/>
            </a:endParaRPr>
          </a:p>
          <a:p>
            <a:pPr marL="0" marR="0">
              <a:spcBef>
                <a:spcPts val="0"/>
              </a:spcBef>
              <a:spcAft>
                <a:spcPts val="0"/>
              </a:spcAft>
            </a:pPr>
            <a:r>
              <a:rPr lang="en-US" sz="1200" b="1" dirty="0" smtClean="0">
                <a:effectLst/>
                <a:latin typeface="Times New Roman"/>
                <a:ea typeface="Times New Roman"/>
              </a:rPr>
              <a:t> </a:t>
            </a:r>
            <a:endParaRPr lang="en-US" sz="1200" dirty="0" smtClean="0">
              <a:effectLst/>
              <a:latin typeface="Times New Roman"/>
              <a:ea typeface="Times New Roman"/>
            </a:endParaRPr>
          </a:p>
          <a:p>
            <a:pPr marL="0" marR="0">
              <a:spcBef>
                <a:spcPts val="0"/>
              </a:spcBef>
              <a:spcAft>
                <a:spcPts val="0"/>
              </a:spcAft>
            </a:pPr>
            <a:r>
              <a:rPr lang="en-US" sz="1200" b="1" dirty="0" smtClean="0">
                <a:effectLst/>
                <a:latin typeface="Times New Roman"/>
                <a:ea typeface="Times New Roman"/>
              </a:rPr>
              <a:t> </a:t>
            </a:r>
            <a:endParaRPr lang="en-US" sz="1200" dirty="0" smtClean="0">
              <a:effectLst/>
              <a:latin typeface="Times New Roman"/>
              <a:ea typeface="Times New Roman"/>
            </a:endParaRPr>
          </a:p>
          <a:p>
            <a:pPr marL="0" marR="0">
              <a:spcBef>
                <a:spcPts val="0"/>
              </a:spcBef>
              <a:spcAft>
                <a:spcPts val="0"/>
              </a:spcAft>
            </a:pPr>
            <a:r>
              <a:rPr lang="en-US" sz="1200" b="1" dirty="0" smtClean="0">
                <a:effectLst/>
                <a:latin typeface="Times New Roman"/>
                <a:ea typeface="Times New Roman"/>
              </a:rPr>
              <a:t> </a:t>
            </a:r>
            <a:endParaRPr lang="en-US" sz="1200" dirty="0" smtClean="0">
              <a:effectLst/>
              <a:latin typeface="Times New Roman"/>
              <a:ea typeface="Times New Roman"/>
            </a:endParaRPr>
          </a:p>
          <a:p>
            <a:pPr marL="342900" marR="0" lvl="0" indent="-342900">
              <a:spcBef>
                <a:spcPts val="0"/>
              </a:spcBef>
              <a:spcAft>
                <a:spcPts val="0"/>
              </a:spcAft>
              <a:buFont typeface="+mj-lt"/>
              <a:buAutoNum type="arabicPeriod"/>
            </a:pPr>
            <a:r>
              <a:rPr lang="en-US" sz="1200" b="1" dirty="0" smtClean="0">
                <a:effectLst/>
                <a:latin typeface="Times New Roman"/>
                <a:ea typeface="Times New Roman"/>
              </a:rPr>
              <a:t>The New Landscape</a:t>
            </a:r>
            <a:endParaRPr lang="en-US" sz="1200" dirty="0" smtClean="0">
              <a:effectLst/>
              <a:latin typeface="Times New Roman"/>
              <a:ea typeface="Times New Roman"/>
            </a:endParaRPr>
          </a:p>
          <a:p>
            <a:pPr marL="0" marR="0">
              <a:spcBef>
                <a:spcPts val="0"/>
              </a:spcBef>
              <a:spcAft>
                <a:spcPts val="0"/>
              </a:spcAft>
            </a:pPr>
            <a:r>
              <a:rPr lang="en-US" sz="1200" dirty="0" smtClean="0">
                <a:effectLst/>
                <a:latin typeface="Times New Roman"/>
                <a:ea typeface="Times New Roman"/>
              </a:rPr>
              <a:t> </a:t>
            </a:r>
          </a:p>
          <a:p>
            <a:pPr marL="0" marR="0">
              <a:spcBef>
                <a:spcPts val="0"/>
              </a:spcBef>
              <a:spcAft>
                <a:spcPts val="0"/>
              </a:spcAft>
            </a:pPr>
            <a:r>
              <a:rPr lang="en-US" sz="1200" dirty="0" smtClean="0">
                <a:effectLst/>
                <a:latin typeface="Times New Roman"/>
                <a:ea typeface="Times New Roman"/>
              </a:rPr>
              <a:t>We’re framing the journey in 3 parts</a:t>
            </a:r>
          </a:p>
          <a:p>
            <a:pPr marL="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mj-lt"/>
              <a:buAutoNum type="arabicPeriod"/>
            </a:pPr>
            <a:r>
              <a:rPr lang="en-US" sz="1200" dirty="0" smtClean="0">
                <a:effectLst/>
                <a:latin typeface="Times New Roman"/>
                <a:ea typeface="Times New Roman"/>
              </a:rPr>
              <a:t>New Landscape: Every hero/heroine goes through an initial transition to a new landscape and must learn the lay of the land. We’re going to give you some important information about your new environment. </a:t>
            </a:r>
          </a:p>
          <a:p>
            <a:pPr marL="342900" marR="0" lvl="0" indent="-342900">
              <a:spcBef>
                <a:spcPts val="0"/>
              </a:spcBef>
              <a:spcAft>
                <a:spcPts val="0"/>
              </a:spcAft>
              <a:buFont typeface="+mj-lt"/>
              <a:buAutoNum type="arabicPeriod"/>
            </a:pPr>
            <a:r>
              <a:rPr lang="en-US" sz="1200" dirty="0" smtClean="0">
                <a:effectLst/>
                <a:latin typeface="Times New Roman"/>
                <a:ea typeface="Times New Roman"/>
              </a:rPr>
              <a:t>Resources: During the journey, the hero/heroine meets guides and gathers support and tools that help them navigate the path.  We’ll touch on some of those resources today.  </a:t>
            </a:r>
          </a:p>
          <a:p>
            <a:pPr marL="342900" marR="0" lvl="0" indent="-342900">
              <a:spcBef>
                <a:spcPts val="0"/>
              </a:spcBef>
              <a:spcAft>
                <a:spcPts val="0"/>
              </a:spcAft>
              <a:buFont typeface="+mj-lt"/>
              <a:buAutoNum type="arabicPeriod"/>
            </a:pPr>
            <a:r>
              <a:rPr lang="en-US" sz="1200" dirty="0" smtClean="0">
                <a:effectLst/>
                <a:latin typeface="Times New Roman"/>
                <a:ea typeface="Times New Roman"/>
              </a:rPr>
              <a:t>Rewards: Your ultimate goal is to earn an undergraduate degree.  We hope the information in this presentation will help you begin your journey to reach that goal.  </a:t>
            </a:r>
          </a:p>
          <a:p>
            <a:pPr marL="0" marR="0">
              <a:spcBef>
                <a:spcPts val="0"/>
              </a:spcBef>
              <a:spcAft>
                <a:spcPts val="0"/>
              </a:spcAft>
            </a:pPr>
            <a:r>
              <a:rPr lang="en-US" sz="1200" dirty="0" smtClean="0">
                <a:effectLst/>
                <a:latin typeface="Times New Roman"/>
                <a:ea typeface="Times New Roman"/>
              </a:rPr>
              <a:t> </a:t>
            </a:r>
          </a:p>
          <a:p>
            <a:pPr marL="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It’s always important for the hero to learn all they can about the new landscape/environment in order to navigate effectively.</a:t>
            </a:r>
          </a:p>
          <a:p>
            <a:pPr marL="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In most stories, at the beginning of the journey, the hero needs to first learn what they can about their surroundings.  This is a time of great transition in which the hero undergoes significant change (which can cause some discomfort) as they acclimate to the new landscape. </a:t>
            </a:r>
          </a:p>
          <a:p>
            <a:pPr marL="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Give examples of stories in which the hero is learning about new landscape and beginning to test out their skills  </a:t>
            </a:r>
          </a:p>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5ACD5D47-3E57-43B2-9F95-2DAF4B0D5FB0}" type="slidenum">
              <a:rPr lang="en-US" smtClean="0"/>
              <a:t>3</a:t>
            </a:fld>
            <a:endParaRPr lang="en-US" dirty="0"/>
          </a:p>
        </p:txBody>
      </p:sp>
    </p:spTree>
    <p:extLst>
      <p:ext uri="{BB962C8B-B14F-4D97-AF65-F5344CB8AC3E}">
        <p14:creationId xmlns:p14="http://schemas.microsoft.com/office/powerpoint/2010/main" val="2834886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smtClean="0">
                <a:effectLst/>
                <a:latin typeface="Times New Roman"/>
                <a:ea typeface="Times New Roman"/>
              </a:rPr>
              <a:t>Coming to college from high school is a significant transition.  </a:t>
            </a:r>
          </a:p>
          <a:p>
            <a:pPr marL="0" marR="0">
              <a:spcBef>
                <a:spcPts val="0"/>
              </a:spcBef>
              <a:spcAft>
                <a:spcPts val="0"/>
              </a:spcAft>
            </a:pPr>
            <a:r>
              <a:rPr lang="en-US" sz="1200" dirty="0" smtClean="0">
                <a:effectLst/>
                <a:latin typeface="Times New Roman"/>
                <a:ea typeface="Times New Roman"/>
              </a:rPr>
              <a:t> </a:t>
            </a:r>
          </a:p>
          <a:p>
            <a:pPr marL="0" marR="0">
              <a:spcBef>
                <a:spcPts val="0"/>
              </a:spcBef>
              <a:spcAft>
                <a:spcPts val="0"/>
              </a:spcAft>
            </a:pPr>
            <a:r>
              <a:rPr lang="en-US" sz="1200" dirty="0" smtClean="0">
                <a:effectLst/>
                <a:latin typeface="Times New Roman"/>
                <a:ea typeface="Times New Roman"/>
              </a:rPr>
              <a:t>These are just a few ways the expectations of college can differ from what was expected of you in high school, even if you attended a relatively challenging or rigorous high school.</a:t>
            </a:r>
          </a:p>
          <a:p>
            <a:pPr marL="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Increase in study hours: For every hour of in-class time spent, you are expected to spend 1-2 hours outside of class studying. </a:t>
            </a:r>
          </a:p>
          <a:p>
            <a:pPr marL="342900" marR="0" lvl="0" indent="-342900">
              <a:spcBef>
                <a:spcPts val="0"/>
              </a:spcBef>
              <a:spcAft>
                <a:spcPts val="0"/>
              </a:spcAft>
              <a:buFont typeface="Symbol"/>
              <a:buChar char=""/>
            </a:pPr>
            <a:r>
              <a:rPr lang="en-US" sz="1200" dirty="0" smtClean="0">
                <a:effectLst/>
                <a:latin typeface="Times New Roman"/>
                <a:ea typeface="Times New Roman"/>
              </a:rPr>
              <a:t>Greater volume of reading/writing: There is a focus on reading and writing at Evergreen (mention resources for you to improve reading/writing skills- Nancy K’s reading workshops and WC).</a:t>
            </a:r>
          </a:p>
          <a:p>
            <a:pPr marL="342900" marR="0" lvl="0" indent="-342900">
              <a:spcBef>
                <a:spcPts val="0"/>
              </a:spcBef>
              <a:spcAft>
                <a:spcPts val="0"/>
              </a:spcAft>
              <a:buFont typeface="Symbol"/>
              <a:buChar char=""/>
            </a:pPr>
            <a:r>
              <a:rPr lang="en-US" sz="1200" dirty="0" smtClean="0">
                <a:effectLst/>
                <a:latin typeface="Times New Roman"/>
                <a:ea typeface="Times New Roman"/>
              </a:rPr>
              <a:t>Active Learning: Programs are not exclusively lecture-based and you will engage in project work, field trips, and other hands-on learning that bridges theory and practice.</a:t>
            </a:r>
          </a:p>
          <a:p>
            <a:pPr marL="342900" marR="0" lvl="0" indent="-342900">
              <a:spcBef>
                <a:spcPts val="0"/>
              </a:spcBef>
              <a:spcAft>
                <a:spcPts val="0"/>
              </a:spcAft>
              <a:buFont typeface="Symbol"/>
              <a:buChar char=""/>
            </a:pPr>
            <a:r>
              <a:rPr lang="en-US" sz="1200" dirty="0" smtClean="0">
                <a:effectLst/>
                <a:latin typeface="Times New Roman"/>
                <a:ea typeface="Times New Roman"/>
              </a:rPr>
              <a:t>Analyzing texts: The seminar is an important feature of your Evergreen education.  You will be expected to thoughtfully and critically examine what you read and discuss your insights in your learning community.</a:t>
            </a:r>
          </a:p>
          <a:p>
            <a:pPr marL="342900" marR="0" lvl="0" indent="-342900">
              <a:spcBef>
                <a:spcPts val="0"/>
              </a:spcBef>
              <a:spcAft>
                <a:spcPts val="0"/>
              </a:spcAft>
              <a:buFont typeface="Symbol"/>
              <a:buChar char=""/>
            </a:pPr>
            <a:r>
              <a:rPr lang="en-US" sz="1200" dirty="0" smtClean="0">
                <a:effectLst/>
                <a:latin typeface="Times New Roman"/>
                <a:ea typeface="Times New Roman"/>
              </a:rPr>
              <a:t>Being mindful of deadlines: Faculty will not necessarily remind you when projects are due.  Check your syllabus and Canvas/Moodle regularly.  Time management support is available from Academic Advising.</a:t>
            </a:r>
          </a:p>
          <a:p>
            <a:endParaRPr lang="en-US" baseline="0" dirty="0" smtClean="0"/>
          </a:p>
        </p:txBody>
      </p:sp>
      <p:sp>
        <p:nvSpPr>
          <p:cNvPr id="4" name="Slide Number Placeholder 3"/>
          <p:cNvSpPr>
            <a:spLocks noGrp="1"/>
          </p:cNvSpPr>
          <p:nvPr>
            <p:ph type="sldNum" sz="quarter" idx="10"/>
          </p:nvPr>
        </p:nvSpPr>
        <p:spPr/>
        <p:txBody>
          <a:bodyPr/>
          <a:lstStyle/>
          <a:p>
            <a:fld id="{5ACD5D47-3E57-43B2-9F95-2DAF4B0D5FB0}" type="slidenum">
              <a:rPr lang="en-US" smtClean="0"/>
              <a:t>4</a:t>
            </a:fld>
            <a:endParaRPr lang="en-US" dirty="0"/>
          </a:p>
        </p:txBody>
      </p:sp>
    </p:spTree>
    <p:extLst>
      <p:ext uri="{BB962C8B-B14F-4D97-AF65-F5344CB8AC3E}">
        <p14:creationId xmlns:p14="http://schemas.microsoft.com/office/powerpoint/2010/main" val="1921387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pPr marL="342900" marR="0" lvl="0" indent="-342900">
              <a:spcBef>
                <a:spcPts val="0"/>
              </a:spcBef>
              <a:spcAft>
                <a:spcPts val="0"/>
              </a:spcAft>
              <a:buFont typeface="Symbol"/>
              <a:buChar char=""/>
            </a:pPr>
            <a:r>
              <a:rPr lang="en-US" sz="1200" dirty="0" smtClean="0">
                <a:effectLst/>
                <a:latin typeface="Times New Roman"/>
                <a:ea typeface="Times New Roman"/>
              </a:rPr>
              <a:t>All liberal arts education is meant to give students a broad education in many areas rather than focusing your entire education on one particular subject area like professional and technical schools. </a:t>
            </a:r>
          </a:p>
          <a:p>
            <a:pPr marL="342900" marR="0" lvl="0" indent="-342900">
              <a:spcBef>
                <a:spcPts val="0"/>
              </a:spcBef>
              <a:spcAft>
                <a:spcPts val="0"/>
              </a:spcAft>
              <a:buFont typeface="Symbol"/>
              <a:buChar char=""/>
            </a:pPr>
            <a:r>
              <a:rPr lang="en-US" sz="1200" dirty="0" smtClean="0">
                <a:effectLst/>
                <a:latin typeface="Times New Roman"/>
                <a:ea typeface="Times New Roman"/>
              </a:rPr>
              <a:t>Evergreen’s emphasis on interdisciplinary studies allows for that liberal or broad study within an academic program.</a:t>
            </a:r>
          </a:p>
          <a:p>
            <a:pPr marL="342900" marR="0" lvl="0" indent="-342900">
              <a:spcBef>
                <a:spcPts val="0"/>
              </a:spcBef>
              <a:spcAft>
                <a:spcPts val="0"/>
              </a:spcAft>
              <a:buFont typeface="Symbol"/>
              <a:buChar char=""/>
            </a:pPr>
            <a:r>
              <a:rPr lang="en-US" sz="1200" dirty="0" smtClean="0">
                <a:effectLst/>
                <a:latin typeface="Times New Roman"/>
                <a:ea typeface="Times New Roman"/>
              </a:rPr>
              <a:t>Two important goals of liberal education are to make connections between seemingly unrelated subject areas and to educate the whole person rather than just one part of the person.</a:t>
            </a:r>
          </a:p>
          <a:p>
            <a:endParaRPr lang="en-US" baseline="0" dirty="0" smtClean="0"/>
          </a:p>
        </p:txBody>
      </p:sp>
      <p:sp>
        <p:nvSpPr>
          <p:cNvPr id="4" name="Slide Number Placeholder 3"/>
          <p:cNvSpPr>
            <a:spLocks noGrp="1"/>
          </p:cNvSpPr>
          <p:nvPr>
            <p:ph type="sldNum" sz="quarter" idx="10"/>
          </p:nvPr>
        </p:nvSpPr>
        <p:spPr/>
        <p:txBody>
          <a:bodyPr/>
          <a:lstStyle/>
          <a:p>
            <a:fld id="{5ACD5D47-3E57-43B2-9F95-2DAF4B0D5FB0}" type="slidenum">
              <a:rPr lang="en-US" smtClean="0"/>
              <a:t>5</a:t>
            </a:fld>
            <a:endParaRPr lang="en-US" dirty="0"/>
          </a:p>
        </p:txBody>
      </p:sp>
    </p:spTree>
    <p:extLst>
      <p:ext uri="{BB962C8B-B14F-4D97-AF65-F5344CB8AC3E}">
        <p14:creationId xmlns:p14="http://schemas.microsoft.com/office/powerpoint/2010/main" val="597275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You will notice these 5 foci operating in your programs as well as outside of the classroom. </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Give brief examples of what these foci might look like in the classroom based on personal experience or information we’ve gleaned from students.</a:t>
            </a:r>
            <a:r>
              <a:rPr lang="en-US" sz="1200" baseline="0" dirty="0" smtClean="0">
                <a:effectLst/>
                <a:latin typeface="Times New Roman"/>
                <a:ea typeface="Times New Roman"/>
              </a:rPr>
              <a:t> </a:t>
            </a:r>
          </a:p>
          <a:p>
            <a:pPr marL="0" marR="0" lvl="0" indent="0">
              <a:spcBef>
                <a:spcPts val="0"/>
              </a:spcBef>
              <a:spcAft>
                <a:spcPts val="0"/>
              </a:spcAft>
              <a:buFont typeface="Symbol"/>
              <a:buNone/>
            </a:pPr>
            <a:endParaRPr lang="en-US" sz="1200" baseline="0" dirty="0" smtClean="0">
              <a:effectLst/>
              <a:latin typeface="Times New Roman"/>
              <a:ea typeface="Times New Roman"/>
            </a:endParaRPr>
          </a:p>
          <a:p>
            <a:pPr marL="342900" marR="0" lvl="0" indent="-342900">
              <a:spcBef>
                <a:spcPts val="0"/>
              </a:spcBef>
              <a:spcAft>
                <a:spcPts val="0"/>
              </a:spcAft>
              <a:buFont typeface="Symbol"/>
              <a:buChar char=""/>
            </a:pPr>
            <a:r>
              <a:rPr lang="en-US" sz="1200" dirty="0" smtClean="0">
                <a:effectLst/>
                <a:latin typeface="Times New Roman"/>
                <a:ea typeface="Times New Roman"/>
              </a:rPr>
              <a:t>Notice you may have a preference for some of these foci over others- some may be more challenging for you than others, but all foci will be at play at some point or another during your time at Evergreen.</a:t>
            </a:r>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6</a:t>
            </a:fld>
            <a:endParaRPr lang="en-US" dirty="0"/>
          </a:p>
        </p:txBody>
      </p:sp>
    </p:spTree>
    <p:extLst>
      <p:ext uri="{BB962C8B-B14F-4D97-AF65-F5344CB8AC3E}">
        <p14:creationId xmlns:p14="http://schemas.microsoft.com/office/powerpoint/2010/main" val="1881571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Our curriculum is designed for students to take 8, 12, and 16 credit interdisciplinary programs.  Some students also choose to register for 2 or 4 credit courses in addition to their program</a:t>
            </a:r>
            <a:r>
              <a:rPr lang="en-US" sz="1200" baseline="0" dirty="0" smtClean="0">
                <a:effectLst/>
                <a:latin typeface="Times New Roman"/>
                <a:ea typeface="Times New Roman"/>
              </a:rPr>
              <a:t> </a:t>
            </a:r>
          </a:p>
          <a:p>
            <a:pPr marL="342900" marR="0" lvl="0" indent="-342900">
              <a:spcBef>
                <a:spcPts val="0"/>
              </a:spcBef>
              <a:spcAft>
                <a:spcPts val="0"/>
              </a:spcAft>
              <a:buFont typeface="Symbol"/>
              <a:buChar char=""/>
            </a:pPr>
            <a:endParaRPr lang="en-US" sz="1200" baseline="0" dirty="0" smtClean="0">
              <a:effectLst/>
              <a:latin typeface="Times New Roman"/>
              <a:ea typeface="Times New Roman"/>
            </a:endParaRPr>
          </a:p>
          <a:p>
            <a:pPr marL="342900" marR="0" lvl="0" indent="-342900">
              <a:spcBef>
                <a:spcPts val="0"/>
              </a:spcBef>
              <a:spcAft>
                <a:spcPts val="0"/>
              </a:spcAft>
              <a:buFont typeface="Symbol"/>
              <a:buChar char=""/>
            </a:pPr>
            <a:r>
              <a:rPr lang="en-US" sz="1200" dirty="0" smtClean="0">
                <a:effectLst/>
                <a:latin typeface="Times New Roman"/>
                <a:ea typeface="Times New Roman"/>
              </a:rPr>
              <a:t>Talk to an advisor if you’re interested in the advanced modes of study</a:t>
            </a:r>
            <a:endParaRPr lang="en-US" baseline="0" dirty="0" smtClean="0"/>
          </a:p>
        </p:txBody>
      </p:sp>
      <p:sp>
        <p:nvSpPr>
          <p:cNvPr id="4" name="Slide Number Placeholder 3"/>
          <p:cNvSpPr>
            <a:spLocks noGrp="1"/>
          </p:cNvSpPr>
          <p:nvPr>
            <p:ph type="sldNum" sz="quarter" idx="10"/>
          </p:nvPr>
        </p:nvSpPr>
        <p:spPr/>
        <p:txBody>
          <a:bodyPr/>
          <a:lstStyle/>
          <a:p>
            <a:fld id="{5ACD5D47-3E57-43B2-9F95-2DAF4B0D5FB0}" type="slidenum">
              <a:rPr lang="en-US" smtClean="0"/>
              <a:t>7</a:t>
            </a:fld>
            <a:endParaRPr lang="en-US" dirty="0"/>
          </a:p>
        </p:txBody>
      </p:sp>
    </p:spTree>
    <p:extLst>
      <p:ext uri="{BB962C8B-B14F-4D97-AF65-F5344CB8AC3E}">
        <p14:creationId xmlns:p14="http://schemas.microsoft.com/office/powerpoint/2010/main" val="3866871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The majority of </a:t>
            </a:r>
            <a:r>
              <a:rPr lang="en-US" sz="1200" dirty="0" err="1" smtClean="0">
                <a:effectLst/>
                <a:latin typeface="Times New Roman"/>
                <a:ea typeface="Times New Roman"/>
              </a:rPr>
              <a:t>Greeners</a:t>
            </a:r>
            <a:r>
              <a:rPr lang="en-US" sz="1200" dirty="0" smtClean="0">
                <a:effectLst/>
                <a:latin typeface="Times New Roman"/>
                <a:ea typeface="Times New Roman"/>
              </a:rPr>
              <a:t> (85-90%) receive a Bachelor of Arts degree.</a:t>
            </a:r>
          </a:p>
          <a:p>
            <a:pPr marL="45720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See an advisor to discuss and plan for B.S./BAS credit requirements.</a:t>
            </a:r>
          </a:p>
          <a:p>
            <a:endParaRPr lang="en-US" dirty="0"/>
          </a:p>
        </p:txBody>
      </p:sp>
      <p:sp>
        <p:nvSpPr>
          <p:cNvPr id="4" name="Slide Number Placeholder 3"/>
          <p:cNvSpPr>
            <a:spLocks noGrp="1"/>
          </p:cNvSpPr>
          <p:nvPr>
            <p:ph type="sldNum" sz="quarter" idx="10"/>
          </p:nvPr>
        </p:nvSpPr>
        <p:spPr/>
        <p:txBody>
          <a:bodyPr/>
          <a:lstStyle/>
          <a:p>
            <a:fld id="{5ACD5D47-3E57-43B2-9F95-2DAF4B0D5FB0}" type="slidenum">
              <a:rPr lang="en-US" smtClean="0"/>
              <a:t>8</a:t>
            </a:fld>
            <a:endParaRPr lang="en-US" dirty="0"/>
          </a:p>
        </p:txBody>
      </p:sp>
    </p:spTree>
    <p:extLst>
      <p:ext uri="{BB962C8B-B14F-4D97-AF65-F5344CB8AC3E}">
        <p14:creationId xmlns:p14="http://schemas.microsoft.com/office/powerpoint/2010/main" val="3506930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dirty="0" smtClean="0">
                <a:effectLst/>
                <a:latin typeface="Times New Roman"/>
                <a:ea typeface="Times New Roman"/>
              </a:rPr>
              <a:t>Every hero needs resources for the journey. </a:t>
            </a:r>
          </a:p>
          <a:p>
            <a:pPr marL="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Give examples of tools, guides, support, and resources from stories:</a:t>
            </a:r>
          </a:p>
          <a:p>
            <a:pPr marL="0" marR="0">
              <a:spcBef>
                <a:spcPts val="0"/>
              </a:spcBef>
              <a:spcAft>
                <a:spcPts val="0"/>
              </a:spcAft>
            </a:pPr>
            <a:r>
              <a:rPr lang="en-US" sz="1200" dirty="0" smtClean="0">
                <a:effectLst/>
                <a:latin typeface="Times New Roman"/>
                <a:ea typeface="Times New Roman"/>
              </a:rPr>
              <a:t>  </a:t>
            </a:r>
          </a:p>
          <a:p>
            <a:pPr marL="342900" marR="0" lvl="0" indent="-342900">
              <a:spcBef>
                <a:spcPts val="0"/>
              </a:spcBef>
              <a:spcAft>
                <a:spcPts val="0"/>
              </a:spcAft>
              <a:buFont typeface="Symbol"/>
              <a:buChar char=""/>
            </a:pPr>
            <a:r>
              <a:rPr lang="en-US" sz="1200" dirty="0" smtClean="0">
                <a:effectLst/>
                <a:latin typeface="Times New Roman"/>
                <a:ea typeface="Times New Roman"/>
              </a:rPr>
              <a:t>We’re going to focus on some online and in-person resources available to you that will help you plan your Evergreen journey and get support when you need it.</a:t>
            </a:r>
          </a:p>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5ACD5D47-3E57-43B2-9F95-2DAF4B0D5FB0}" type="slidenum">
              <a:rPr lang="en-US" smtClean="0"/>
              <a:t>9</a:t>
            </a:fld>
            <a:endParaRPr lang="en-US" dirty="0"/>
          </a:p>
        </p:txBody>
      </p:sp>
    </p:spTree>
    <p:extLst>
      <p:ext uri="{BB962C8B-B14F-4D97-AF65-F5344CB8AC3E}">
        <p14:creationId xmlns:p14="http://schemas.microsoft.com/office/powerpoint/2010/main" val="2834886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0609DC-CBB0-486D-AAAA-18D882E63666}" type="datetimeFigureOut">
              <a:rPr lang="en-US" smtClean="0"/>
              <a:t>10/16/2014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B7AB10-57EE-4E18-A719-5D58F3EE451C}" type="slidenum">
              <a:rPr lang="en-US" smtClean="0"/>
              <a:t>‹#›</a:t>
            </a:fld>
            <a:endParaRPr lang="en-US" dirty="0"/>
          </a:p>
        </p:txBody>
      </p:sp>
    </p:spTree>
    <p:extLst>
      <p:ext uri="{BB962C8B-B14F-4D97-AF65-F5344CB8AC3E}">
        <p14:creationId xmlns:p14="http://schemas.microsoft.com/office/powerpoint/2010/main" val="1547775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0609DC-CBB0-486D-AAAA-18D882E63666}" type="datetimeFigureOut">
              <a:rPr lang="en-US" smtClean="0"/>
              <a:t>10/16/2014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B7AB10-57EE-4E18-A719-5D58F3EE451C}" type="slidenum">
              <a:rPr lang="en-US" smtClean="0"/>
              <a:t>‹#›</a:t>
            </a:fld>
            <a:endParaRPr lang="en-US" dirty="0"/>
          </a:p>
        </p:txBody>
      </p:sp>
    </p:spTree>
    <p:extLst>
      <p:ext uri="{BB962C8B-B14F-4D97-AF65-F5344CB8AC3E}">
        <p14:creationId xmlns:p14="http://schemas.microsoft.com/office/powerpoint/2010/main" val="3563459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0609DC-CBB0-486D-AAAA-18D882E63666}" type="datetimeFigureOut">
              <a:rPr lang="en-US" smtClean="0"/>
              <a:t>10/16/2014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B7AB10-57EE-4E18-A719-5D58F3EE451C}" type="slidenum">
              <a:rPr lang="en-US" smtClean="0"/>
              <a:t>‹#›</a:t>
            </a:fld>
            <a:endParaRPr lang="en-US" dirty="0"/>
          </a:p>
        </p:txBody>
      </p:sp>
    </p:spTree>
    <p:extLst>
      <p:ext uri="{BB962C8B-B14F-4D97-AF65-F5344CB8AC3E}">
        <p14:creationId xmlns:p14="http://schemas.microsoft.com/office/powerpoint/2010/main" val="296478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0609DC-CBB0-486D-AAAA-18D882E63666}" type="datetimeFigureOut">
              <a:rPr lang="en-US" smtClean="0"/>
              <a:t>10/16/2014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B7AB10-57EE-4E18-A719-5D58F3EE451C}" type="slidenum">
              <a:rPr lang="en-US" smtClean="0"/>
              <a:t>‹#›</a:t>
            </a:fld>
            <a:endParaRPr lang="en-US" dirty="0"/>
          </a:p>
        </p:txBody>
      </p:sp>
    </p:spTree>
    <p:extLst>
      <p:ext uri="{BB962C8B-B14F-4D97-AF65-F5344CB8AC3E}">
        <p14:creationId xmlns:p14="http://schemas.microsoft.com/office/powerpoint/2010/main" val="3591076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0609DC-CBB0-486D-AAAA-18D882E63666}" type="datetimeFigureOut">
              <a:rPr lang="en-US" smtClean="0"/>
              <a:t>10/16/2014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5B7AB10-57EE-4E18-A719-5D58F3EE451C}" type="slidenum">
              <a:rPr lang="en-US" smtClean="0"/>
              <a:t>‹#›</a:t>
            </a:fld>
            <a:endParaRPr lang="en-US" dirty="0"/>
          </a:p>
        </p:txBody>
      </p:sp>
    </p:spTree>
    <p:extLst>
      <p:ext uri="{BB962C8B-B14F-4D97-AF65-F5344CB8AC3E}">
        <p14:creationId xmlns:p14="http://schemas.microsoft.com/office/powerpoint/2010/main" val="2158291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0609DC-CBB0-486D-AAAA-18D882E63666}" type="datetimeFigureOut">
              <a:rPr lang="en-US" smtClean="0"/>
              <a:t>10/16/2014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5B7AB10-57EE-4E18-A719-5D58F3EE451C}" type="slidenum">
              <a:rPr lang="en-US" smtClean="0"/>
              <a:t>‹#›</a:t>
            </a:fld>
            <a:endParaRPr lang="en-US" dirty="0"/>
          </a:p>
        </p:txBody>
      </p:sp>
    </p:spTree>
    <p:extLst>
      <p:ext uri="{BB962C8B-B14F-4D97-AF65-F5344CB8AC3E}">
        <p14:creationId xmlns:p14="http://schemas.microsoft.com/office/powerpoint/2010/main" val="2843080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0609DC-CBB0-486D-AAAA-18D882E63666}" type="datetimeFigureOut">
              <a:rPr lang="en-US" smtClean="0"/>
              <a:t>10/16/2014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5B7AB10-57EE-4E18-A719-5D58F3EE451C}" type="slidenum">
              <a:rPr lang="en-US" smtClean="0"/>
              <a:t>‹#›</a:t>
            </a:fld>
            <a:endParaRPr lang="en-US" dirty="0"/>
          </a:p>
        </p:txBody>
      </p:sp>
    </p:spTree>
    <p:extLst>
      <p:ext uri="{BB962C8B-B14F-4D97-AF65-F5344CB8AC3E}">
        <p14:creationId xmlns:p14="http://schemas.microsoft.com/office/powerpoint/2010/main" val="218795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0609DC-CBB0-486D-AAAA-18D882E63666}" type="datetimeFigureOut">
              <a:rPr lang="en-US" smtClean="0"/>
              <a:t>10/16/2014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5B7AB10-57EE-4E18-A719-5D58F3EE451C}" type="slidenum">
              <a:rPr lang="en-US" smtClean="0"/>
              <a:t>‹#›</a:t>
            </a:fld>
            <a:endParaRPr lang="en-US" dirty="0"/>
          </a:p>
        </p:txBody>
      </p:sp>
    </p:spTree>
    <p:extLst>
      <p:ext uri="{BB962C8B-B14F-4D97-AF65-F5344CB8AC3E}">
        <p14:creationId xmlns:p14="http://schemas.microsoft.com/office/powerpoint/2010/main" val="1701893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0609DC-CBB0-486D-AAAA-18D882E63666}" type="datetimeFigureOut">
              <a:rPr lang="en-US" smtClean="0"/>
              <a:t>10/16/2014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5B7AB10-57EE-4E18-A719-5D58F3EE451C}" type="slidenum">
              <a:rPr lang="en-US" smtClean="0"/>
              <a:t>‹#›</a:t>
            </a:fld>
            <a:endParaRPr lang="en-US" dirty="0"/>
          </a:p>
        </p:txBody>
      </p:sp>
    </p:spTree>
    <p:extLst>
      <p:ext uri="{BB962C8B-B14F-4D97-AF65-F5344CB8AC3E}">
        <p14:creationId xmlns:p14="http://schemas.microsoft.com/office/powerpoint/2010/main" val="1227253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0609DC-CBB0-486D-AAAA-18D882E63666}" type="datetimeFigureOut">
              <a:rPr lang="en-US" smtClean="0"/>
              <a:t>10/16/2014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5B7AB10-57EE-4E18-A719-5D58F3EE451C}" type="slidenum">
              <a:rPr lang="en-US" smtClean="0"/>
              <a:t>‹#›</a:t>
            </a:fld>
            <a:endParaRPr lang="en-US" dirty="0"/>
          </a:p>
        </p:txBody>
      </p:sp>
    </p:spTree>
    <p:extLst>
      <p:ext uri="{BB962C8B-B14F-4D97-AF65-F5344CB8AC3E}">
        <p14:creationId xmlns:p14="http://schemas.microsoft.com/office/powerpoint/2010/main" val="1938002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0609DC-CBB0-486D-AAAA-18D882E63666}" type="datetimeFigureOut">
              <a:rPr lang="en-US" smtClean="0"/>
              <a:t>10/16/2014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5B7AB10-57EE-4E18-A719-5D58F3EE451C}" type="slidenum">
              <a:rPr lang="en-US" smtClean="0"/>
              <a:t>‹#›</a:t>
            </a:fld>
            <a:endParaRPr lang="en-US" dirty="0"/>
          </a:p>
        </p:txBody>
      </p:sp>
    </p:spTree>
    <p:extLst>
      <p:ext uri="{BB962C8B-B14F-4D97-AF65-F5344CB8AC3E}">
        <p14:creationId xmlns:p14="http://schemas.microsoft.com/office/powerpoint/2010/main" val="2177158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0609DC-CBB0-486D-AAAA-18D882E63666}" type="datetimeFigureOut">
              <a:rPr lang="en-US" smtClean="0"/>
              <a:t>10/16/2014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B7AB10-57EE-4E18-A719-5D58F3EE451C}" type="slidenum">
              <a:rPr lang="en-US" smtClean="0"/>
              <a:t>‹#›</a:t>
            </a:fld>
            <a:endParaRPr lang="en-US" dirty="0"/>
          </a:p>
        </p:txBody>
      </p:sp>
    </p:spTree>
    <p:extLst>
      <p:ext uri="{BB962C8B-B14F-4D97-AF65-F5344CB8AC3E}">
        <p14:creationId xmlns:p14="http://schemas.microsoft.com/office/powerpoint/2010/main" val="18229098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wav"/><Relationship Id="rId1" Type="http://schemas.microsoft.com/office/2007/relationships/media" Target="../media/media10.wav"/><Relationship Id="rId6" Type="http://schemas.openxmlformats.org/officeDocument/2006/relationships/image" Target="../media/image2.png"/><Relationship Id="rId5" Type="http://schemas.openxmlformats.org/officeDocument/2006/relationships/image" Target="../media/image14.jp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wav"/><Relationship Id="rId1" Type="http://schemas.microsoft.com/office/2007/relationships/media" Target="../media/media11.wav"/><Relationship Id="rId6" Type="http://schemas.openxmlformats.org/officeDocument/2006/relationships/image" Target="../media/image2.png"/><Relationship Id="rId5" Type="http://schemas.openxmlformats.org/officeDocument/2006/relationships/image" Target="../media/image15.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xml"/><Relationship Id="rId7" Type="http://schemas.openxmlformats.org/officeDocument/2006/relationships/image" Target="../media/image16.emf"/><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customXml" Target="../ink/ink1.xml"/><Relationship Id="rId5" Type="http://schemas.openxmlformats.org/officeDocument/2006/relationships/image" Target="../media/image16.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wav"/><Relationship Id="rId1" Type="http://schemas.microsoft.com/office/2007/relationships/media" Target="../media/media13.wav"/><Relationship Id="rId6" Type="http://schemas.openxmlformats.org/officeDocument/2006/relationships/image" Target="../media/image2.png"/><Relationship Id="rId5" Type="http://schemas.openxmlformats.org/officeDocument/2006/relationships/image" Target="../media/image17.JP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xml"/><Relationship Id="rId7" Type="http://schemas.openxmlformats.org/officeDocument/2006/relationships/image" Target="../media/image18.emf"/><Relationship Id="rId2" Type="http://schemas.openxmlformats.org/officeDocument/2006/relationships/audio" Target="../media/media14.wav"/><Relationship Id="rId1" Type="http://schemas.microsoft.com/office/2007/relationships/media" Target="../media/media14.wav"/><Relationship Id="rId6" Type="http://schemas.openxmlformats.org/officeDocument/2006/relationships/customXml" Target="../ink/ink2.xml"/><Relationship Id="rId5" Type="http://schemas.openxmlformats.org/officeDocument/2006/relationships/image" Target="../media/image16.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xml"/><Relationship Id="rId7" Type="http://schemas.openxmlformats.org/officeDocument/2006/relationships/image" Target="../media/image19.emf"/><Relationship Id="rId2" Type="http://schemas.openxmlformats.org/officeDocument/2006/relationships/audio" Target="../media/media15.wav"/><Relationship Id="rId1" Type="http://schemas.microsoft.com/office/2007/relationships/media" Target="../media/media15.wav"/><Relationship Id="rId6" Type="http://schemas.openxmlformats.org/officeDocument/2006/relationships/customXml" Target="../ink/ink3.xml"/><Relationship Id="rId5" Type="http://schemas.openxmlformats.org/officeDocument/2006/relationships/image" Target="../media/image18.JP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image" Target="../media/image2.png"/><Relationship Id="rId5" Type="http://schemas.openxmlformats.org/officeDocument/2006/relationships/image" Target="../media/image19.JP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xml"/><Relationship Id="rId7" Type="http://schemas.openxmlformats.org/officeDocument/2006/relationships/image" Target="../media/image21.emf"/><Relationship Id="rId2" Type="http://schemas.openxmlformats.org/officeDocument/2006/relationships/audio" Target="../media/media17.wav"/><Relationship Id="rId1" Type="http://schemas.microsoft.com/office/2007/relationships/media" Target="../media/media17.wav"/><Relationship Id="rId6" Type="http://schemas.openxmlformats.org/officeDocument/2006/relationships/customXml" Target="../ink/ink4.xml"/><Relationship Id="rId5" Type="http://schemas.openxmlformats.org/officeDocument/2006/relationships/image" Target="../media/image16.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wav"/><Relationship Id="rId1" Type="http://schemas.microsoft.com/office/2007/relationships/media" Target="../media/media18.wav"/><Relationship Id="rId6" Type="http://schemas.openxmlformats.org/officeDocument/2006/relationships/image" Target="../media/image2.png"/><Relationship Id="rId5" Type="http://schemas.openxmlformats.org/officeDocument/2006/relationships/image" Target="../media/image20.JP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wav"/><Relationship Id="rId1" Type="http://schemas.microsoft.com/office/2007/relationships/media" Target="../media/media19.wav"/><Relationship Id="rId6" Type="http://schemas.openxmlformats.org/officeDocument/2006/relationships/image" Target="../media/image2.png"/><Relationship Id="rId5" Type="http://schemas.openxmlformats.org/officeDocument/2006/relationships/image" Target="../media/image21.jpe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2.png"/><Relationship Id="rId5" Type="http://schemas.openxmlformats.org/officeDocument/2006/relationships/image" Target="../media/image3.jp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wav"/><Relationship Id="rId1" Type="http://schemas.microsoft.com/office/2007/relationships/media" Target="../media/media20.wav"/><Relationship Id="rId6" Type="http://schemas.openxmlformats.org/officeDocument/2006/relationships/image" Target="../media/image2.png"/><Relationship Id="rId5" Type="http://schemas.openxmlformats.org/officeDocument/2006/relationships/image" Target="../media/image22.jpe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wav"/><Relationship Id="rId1" Type="http://schemas.microsoft.com/office/2007/relationships/media" Target="../media/media21.wav"/><Relationship Id="rId6" Type="http://schemas.openxmlformats.org/officeDocument/2006/relationships/image" Target="../media/image2.png"/><Relationship Id="rId5" Type="http://schemas.openxmlformats.org/officeDocument/2006/relationships/image" Target="../media/image23.jpe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slideLayout" Target="../slideLayouts/slideLayout2.xml"/><Relationship Id="rId7" Type="http://schemas.openxmlformats.org/officeDocument/2006/relationships/image" Target="../media/image6.jpeg"/><Relationship Id="rId2" Type="http://schemas.openxmlformats.org/officeDocument/2006/relationships/audio" Target="../media/media22.wav"/><Relationship Id="rId1" Type="http://schemas.microsoft.com/office/2007/relationships/media" Target="../media/media22.wav"/><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notesSlide" Target="../notesSlides/notesSlide22.xml"/><Relationship Id="rId9"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wav"/><Relationship Id="rId1" Type="http://schemas.microsoft.com/office/2007/relationships/media" Target="../media/media23.wav"/><Relationship Id="rId6" Type="http://schemas.openxmlformats.org/officeDocument/2006/relationships/image" Target="../media/image2.png"/><Relationship Id="rId5" Type="http://schemas.openxmlformats.org/officeDocument/2006/relationships/image" Target="../media/image25.jpe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wav"/><Relationship Id="rId1" Type="http://schemas.microsoft.com/office/2007/relationships/media" Target="../media/media24.wav"/><Relationship Id="rId6" Type="http://schemas.openxmlformats.org/officeDocument/2006/relationships/image" Target="../media/image2.png"/><Relationship Id="rId5" Type="http://schemas.openxmlformats.org/officeDocument/2006/relationships/image" Target="../media/image26.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wav"/><Relationship Id="rId1" Type="http://schemas.microsoft.com/office/2007/relationships/media" Target="../media/media25.wav"/><Relationship Id="rId6" Type="http://schemas.openxmlformats.org/officeDocument/2006/relationships/image" Target="../media/image2.png"/><Relationship Id="rId5" Type="http://schemas.openxmlformats.org/officeDocument/2006/relationships/image" Target="../media/image27.jp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wav"/><Relationship Id="rId1" Type="http://schemas.microsoft.com/office/2007/relationships/media" Target="../media/media26.wav"/><Relationship Id="rId5" Type="http://schemas.openxmlformats.org/officeDocument/2006/relationships/image" Target="../media/image2.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wav"/><Relationship Id="rId1" Type="http://schemas.microsoft.com/office/2007/relationships/media" Target="../media/media27.wav"/><Relationship Id="rId5" Type="http://schemas.openxmlformats.org/officeDocument/2006/relationships/image" Target="../media/image2.png"/><Relationship Id="rId4"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audio" Target="../media/media3.wav"/><Relationship Id="rId7" Type="http://schemas.openxmlformats.org/officeDocument/2006/relationships/image" Target="../media/image5.jpeg"/><Relationship Id="rId2" Type="http://schemas.microsoft.com/office/2007/relationships/media" Target="../media/media3.wav"/><Relationship Id="rId1" Type="http://schemas.openxmlformats.org/officeDocument/2006/relationships/tags" Target="../tags/tag1.xml"/><Relationship Id="rId6" Type="http://schemas.openxmlformats.org/officeDocument/2006/relationships/image" Target="../media/image4.jpeg"/><Relationship Id="rId5" Type="http://schemas.openxmlformats.org/officeDocument/2006/relationships/notesSlide" Target="../notesSlides/notesSlide3.xml"/><Relationship Id="rId10" Type="http://schemas.openxmlformats.org/officeDocument/2006/relationships/image" Target="../media/image2.png"/><Relationship Id="rId4" Type="http://schemas.openxmlformats.org/officeDocument/2006/relationships/slideLayout" Target="../slideLayouts/slideLayout2.xml"/><Relationship Id="rId9"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2.png"/><Relationship Id="rId5" Type="http://schemas.openxmlformats.org/officeDocument/2006/relationships/image" Target="../media/image8.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2.png"/><Relationship Id="rId5" Type="http://schemas.openxmlformats.org/officeDocument/2006/relationships/image" Target="../media/image9.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image" Target="../media/image2.png"/><Relationship Id="rId5" Type="http://schemas.openxmlformats.org/officeDocument/2006/relationships/image" Target="../media/image10.jpe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audio" Target="../media/media7.wav"/><Relationship Id="rId7" Type="http://schemas.openxmlformats.org/officeDocument/2006/relationships/image" Target="../media/image2.png"/><Relationship Id="rId2" Type="http://schemas.microsoft.com/office/2007/relationships/media" Target="../media/media7.wav"/><Relationship Id="rId1" Type="http://schemas.openxmlformats.org/officeDocument/2006/relationships/tags" Target="../tags/tag2.xml"/><Relationship Id="rId6" Type="http://schemas.openxmlformats.org/officeDocument/2006/relationships/image" Target="../media/image11.jpeg"/><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image" Target="../media/image2.png"/><Relationship Id="rId5" Type="http://schemas.openxmlformats.org/officeDocument/2006/relationships/image" Target="../media/image12.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slideLayout" Target="../slideLayouts/slideLayout2.xml"/><Relationship Id="rId7" Type="http://schemas.openxmlformats.org/officeDocument/2006/relationships/image" Target="../media/image6.jpeg"/><Relationship Id="rId2" Type="http://schemas.openxmlformats.org/officeDocument/2006/relationships/audio" Target="../media/media9.wav"/><Relationship Id="rId1" Type="http://schemas.microsoft.com/office/2007/relationships/media" Target="../media/media9.wav"/><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notesSlide" Target="../notesSlides/notesSlide9.xml"/><Relationship Id="rId9"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48200" y="990600"/>
            <a:ext cx="3810000" cy="3733799"/>
          </a:xfrm>
          <a:effectLst>
            <a:glow rad="228600">
              <a:schemeClr val="accent1">
                <a:satMod val="175000"/>
                <a:alpha val="40000"/>
              </a:schemeClr>
            </a:glow>
          </a:effectLst>
        </p:spPr>
        <p:txBody>
          <a:bodyPr>
            <a:normAutofit/>
          </a:bodyPr>
          <a:lstStyle/>
          <a:p>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Narrow" panose="020B0606020202030204" pitchFamily="34" charset="0"/>
                <a:ea typeface="Verdana" panose="020B0604030504040204" pitchFamily="34" charset="0"/>
                <a:cs typeface="Verdana" panose="020B0604030504040204" pitchFamily="34" charset="0"/>
              </a:rPr>
              <a:t>NAVIGATING YOUR </a:t>
            </a:r>
            <a:b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Narrow" panose="020B0606020202030204" pitchFamily="34" charset="0"/>
                <a:ea typeface="Verdana" panose="020B0604030504040204" pitchFamily="34" charset="0"/>
                <a:cs typeface="Verdana" panose="020B0604030504040204" pitchFamily="34" charset="0"/>
              </a:rPr>
            </a:b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Narrow" panose="020B0606020202030204" pitchFamily="34" charset="0"/>
                <a:ea typeface="Verdana" panose="020B0604030504040204" pitchFamily="34" charset="0"/>
                <a:cs typeface="Verdana" panose="020B0604030504040204" pitchFamily="34" charset="0"/>
              </a:rPr>
              <a:t>EVERGREEN JOURNEY</a:t>
            </a:r>
            <a:endPar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Narrow" panose="020B0606020202030204" pitchFamily="34" charset="0"/>
              <a:ea typeface="Verdana" panose="020B0604030504040204" pitchFamily="34" charset="0"/>
              <a:cs typeface="Verdana" panose="020B0604030504040204" pitchFamily="34" charset="0"/>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803913298"/>
      </p:ext>
    </p:extLst>
  </p:cSld>
  <p:clrMapOvr>
    <a:masterClrMapping/>
  </p:clrMapOvr>
  <mc:AlternateContent xmlns:mc="http://schemas.openxmlformats.org/markup-compatibility/2006">
    <mc:Choice xmlns:p14="http://schemas.microsoft.com/office/powerpoint/2010/main" Requires="p14">
      <p:transition spd="slow" p14:dur="2000" advTm="24503"/>
    </mc:Choice>
    <mc:Fallback>
      <p:transition spd="slow" advTm="245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10" presetClass="entr" presetSubtype="0" fill="hold" grpId="0" nodeType="afterEffect">
                                  <p:stCondLst>
                                    <p:cond delay="10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6"/>
                </p:tgtEl>
              </p:cMediaNode>
            </p:audio>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3" name="TextBox 2"/>
          <p:cNvSpPr txBox="1"/>
          <p:nvPr/>
        </p:nvSpPr>
        <p:spPr>
          <a:xfrm>
            <a:off x="0" y="152400"/>
            <a:ext cx="91440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ONLINE RESOURCES</a:t>
            </a:r>
            <a:endParaRPr lang="en-US" sz="3200" b="1" u="sng" dirty="0">
              <a:solidFill>
                <a:schemeClr val="tx1">
                  <a:lumMod val="65000"/>
                  <a:lumOff val="35000"/>
                </a:schemeClr>
              </a:solidFill>
              <a:latin typeface="Arial Narrow" panose="020B0606020202030204" pitchFamily="34" charset="0"/>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1200" y="1278101"/>
            <a:ext cx="5181600" cy="3461146"/>
          </a:xfrm>
          <a:prstGeom prst="rect">
            <a:avLst/>
          </a:prstGeom>
          <a:ln w="57150" cmpd="thickThin">
            <a:solidFill>
              <a:schemeClr val="tx1"/>
            </a:solidFill>
          </a:ln>
        </p:spPr>
      </p:pic>
      <p:sp>
        <p:nvSpPr>
          <p:cNvPr id="7" name="TextBox 6"/>
          <p:cNvSpPr txBox="1"/>
          <p:nvPr/>
        </p:nvSpPr>
        <p:spPr>
          <a:xfrm>
            <a:off x="-185057" y="2423899"/>
            <a:ext cx="2209800" cy="584775"/>
          </a:xfrm>
          <a:prstGeom prst="rect">
            <a:avLst/>
          </a:prstGeom>
          <a:noFill/>
        </p:spPr>
        <p:txBody>
          <a:bodyPr wrap="square" rtlCol="0">
            <a:spAutoFit/>
          </a:bodyPr>
          <a:lstStyle/>
          <a:p>
            <a:pPr algn="ctr"/>
            <a:r>
              <a:rPr lang="en-US" sz="3200" b="1" dirty="0" smtClean="0">
                <a:latin typeface="Arial Narrow" panose="020B0606020202030204" pitchFamily="34" charset="0"/>
              </a:rPr>
              <a:t>Catalog</a:t>
            </a:r>
            <a:endParaRPr lang="en-US" sz="3200" b="1" dirty="0">
              <a:latin typeface="Arial Narrow" panose="020B0606020202030204" pitchFamily="34" charset="0"/>
            </a:endParaRPr>
          </a:p>
        </p:txBody>
      </p:sp>
      <p:sp>
        <p:nvSpPr>
          <p:cNvPr id="9" name="TextBox 8"/>
          <p:cNvSpPr txBox="1"/>
          <p:nvPr/>
        </p:nvSpPr>
        <p:spPr>
          <a:xfrm>
            <a:off x="2920093" y="5257800"/>
            <a:ext cx="3390900" cy="584775"/>
          </a:xfrm>
          <a:prstGeom prst="rect">
            <a:avLst/>
          </a:prstGeom>
          <a:noFill/>
        </p:spPr>
        <p:txBody>
          <a:bodyPr wrap="square" rtlCol="0">
            <a:spAutoFit/>
          </a:bodyPr>
          <a:lstStyle/>
          <a:p>
            <a:pPr algn="ctr"/>
            <a:r>
              <a:rPr lang="en-US" sz="3200" b="1" dirty="0" smtClean="0">
                <a:latin typeface="Arial Narrow" panose="020B0606020202030204" pitchFamily="34" charset="0"/>
              </a:rPr>
              <a:t>my.evergreen.edu</a:t>
            </a:r>
            <a:endParaRPr lang="en-US" sz="3200" b="1" dirty="0">
              <a:latin typeface="Arial Narrow" panose="020B0606020202030204" pitchFamily="34" charset="0"/>
            </a:endParaRPr>
          </a:p>
        </p:txBody>
      </p:sp>
      <p:sp>
        <p:nvSpPr>
          <p:cNvPr id="2" name="TextBox 1"/>
          <p:cNvSpPr txBox="1"/>
          <p:nvPr/>
        </p:nvSpPr>
        <p:spPr>
          <a:xfrm>
            <a:off x="7086600" y="2351782"/>
            <a:ext cx="2286000" cy="1077218"/>
          </a:xfrm>
          <a:prstGeom prst="rect">
            <a:avLst/>
          </a:prstGeom>
          <a:noFill/>
        </p:spPr>
        <p:txBody>
          <a:bodyPr wrap="square" rtlCol="0">
            <a:spAutoFit/>
          </a:bodyPr>
          <a:lstStyle/>
          <a:p>
            <a:pPr algn="ctr"/>
            <a:r>
              <a:rPr lang="en-US" sz="3200" b="1" dirty="0" smtClean="0">
                <a:latin typeface="Arial Narrow" panose="020B0606020202030204" pitchFamily="34" charset="0"/>
              </a:rPr>
              <a:t>Greener Commons</a:t>
            </a:r>
            <a:endParaRPr lang="en-US" sz="3200" b="1" dirty="0">
              <a:latin typeface="Arial Narrow" panose="020B0606020202030204" pitchFamily="34" charset="0"/>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671232695"/>
      </p:ext>
    </p:extLst>
  </p:cSld>
  <p:clrMapOvr>
    <a:masterClrMapping/>
  </p:clrMapOvr>
  <mc:AlternateContent xmlns:mc="http://schemas.openxmlformats.org/markup-compatibility/2006">
    <mc:Choice xmlns:p14="http://schemas.microsoft.com/office/powerpoint/2010/main" Requires="p14">
      <p:transition spd="slow" p14:dur="2000" advTm="12294"/>
    </mc:Choice>
    <mc:Fallback>
      <p:transition spd="slow" advTm="122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10"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500"/>
                            </p:stCondLst>
                            <p:childTnLst>
                              <p:par>
                                <p:cTn id="19" presetID="10" presetClass="entr" presetSubtype="0" fill="hold" grpId="0" nodeType="afterEffect">
                                  <p:stCondLst>
                                    <p:cond delay="50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3500"/>
                            </p:stCondLst>
                            <p:childTnLst>
                              <p:par>
                                <p:cTn id="23" presetID="10" presetClass="entr" presetSubtype="0" fill="hold" grpId="0" nodeType="afterEffect">
                                  <p:stCondLst>
                                    <p:cond delay="5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6" fill="hold" display="0">
                  <p:stCondLst>
                    <p:cond delay="indefinite"/>
                  </p:stCondLst>
                  <p:endCondLst>
                    <p:cond evt="onStopAudio" delay="0">
                      <p:tgtEl>
                        <p:sldTgt/>
                      </p:tgtEl>
                    </p:cond>
                  </p:endCondLst>
                </p:cTn>
                <p:tgtEl>
                  <p:spTgt spid="5"/>
                </p:tgtEl>
              </p:cMediaNode>
            </p:audio>
          </p:childTnLst>
        </p:cTn>
      </p:par>
    </p:tnLst>
    <p:bldLst>
      <p:bldP spid="3" grpId="0"/>
      <p:bldP spid="7" grpId="0"/>
      <p:bldP spid="9"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584775"/>
            <a:ext cx="9144000" cy="6278362"/>
          </a:xfrm>
          <a:prstGeom prst="rect">
            <a:avLst/>
          </a:prstGeom>
        </p:spPr>
      </p:pic>
      <p:sp>
        <p:nvSpPr>
          <p:cNvPr id="3" name="TextBox 2"/>
          <p:cNvSpPr txBox="1"/>
          <p:nvPr/>
        </p:nvSpPr>
        <p:spPr>
          <a:xfrm>
            <a:off x="0" y="0"/>
            <a:ext cx="9144001"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WWW.EVERGREEN.EDU/CURRENTSTUDENT/HOME</a:t>
            </a:r>
            <a:endParaRPr lang="en-US" sz="3200" b="1" u="sng" dirty="0">
              <a:solidFill>
                <a:schemeClr val="tx1">
                  <a:lumMod val="65000"/>
                  <a:lumOff val="35000"/>
                </a:schemeClr>
              </a:solidFill>
              <a:latin typeface="Arial Narrow" panose="020B0606020202030204" pitchFamily="34" charset="0"/>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579686018"/>
      </p:ext>
    </p:extLst>
  </p:cSld>
  <p:clrMapOvr>
    <a:masterClrMapping/>
  </p:clrMapOvr>
  <mc:AlternateContent xmlns:mc="http://schemas.openxmlformats.org/markup-compatibility/2006">
    <mc:Choice xmlns:p14="http://schemas.microsoft.com/office/powerpoint/2010/main" Requires="p14">
      <p:transition spd="slow" p14:dur="2000" advTm="11175"/>
    </mc:Choice>
    <mc:Fallback>
      <p:transition spd="slow" advTm="111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85800"/>
            <a:ext cx="9144000" cy="6172199"/>
          </a:xfrm>
          <a:prstGeom prst="rect">
            <a:avLst/>
          </a:prstGeom>
        </p:spPr>
      </p:pic>
      <p:sp>
        <p:nvSpPr>
          <p:cNvPr id="3" name="TextBox 2"/>
          <p:cNvSpPr txBox="1"/>
          <p:nvPr/>
        </p:nvSpPr>
        <p:spPr>
          <a:xfrm>
            <a:off x="1524000" y="21924"/>
            <a:ext cx="63246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MY.EVERGREEN.EDU</a:t>
            </a:r>
            <a:endParaRPr lang="en-US" sz="3200" b="1" u="sng" dirty="0">
              <a:solidFill>
                <a:schemeClr val="tx1">
                  <a:lumMod val="65000"/>
                  <a:lumOff val="35000"/>
                </a:schemeClr>
              </a:solidFill>
              <a:latin typeface="Arial Narrow" panose="020B0606020202030204" pitchFamily="34" charset="0"/>
            </a:endParaRPr>
          </a:p>
        </p:txBody>
      </p:sp>
      <mc:AlternateContent xmlns:mc="http://schemas.openxmlformats.org/markup-compatibility/2006" xmlns:p14="http://schemas.microsoft.com/office/powerpoint/2010/main">
        <mc:Choice Requires="p14">
          <p:contentPart p14:bwMode="auto" r:id="rId6">
            <p14:nvContentPartPr>
              <p14:cNvPr id="4" name="Ink 3"/>
              <p14:cNvContentPartPr/>
              <p14:nvPr/>
            </p14:nvContentPartPr>
            <p14:xfrm>
              <a:off x="157320" y="1515775"/>
              <a:ext cx="528840" cy="293400"/>
            </p14:xfrm>
          </p:contentPart>
        </mc:Choice>
        <mc:Fallback xmlns="">
          <p:pic>
            <p:nvPicPr>
              <p:cNvPr id="4" name="Ink 3"/>
              <p:cNvPicPr/>
              <p:nvPr/>
            </p:nvPicPr>
            <p:blipFill>
              <a:blip r:embed="rId7"/>
              <a:stretch>
                <a:fillRect/>
              </a:stretch>
            </p:blipFill>
            <p:spPr>
              <a:xfrm>
                <a:off x="147960" y="1506415"/>
                <a:ext cx="547560" cy="312120"/>
              </a:xfrm>
              <a:prstGeom prst="rect">
                <a:avLst/>
              </a:prstGeom>
            </p:spPr>
          </p:pic>
        </mc:Fallback>
      </mc:AlternateContent>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77081401"/>
      </p:ext>
    </p:extLst>
  </p:cSld>
  <p:clrMapOvr>
    <a:masterClrMapping/>
  </p:clrMapOvr>
  <mc:AlternateContent xmlns:mc="http://schemas.openxmlformats.org/markup-compatibility/2006">
    <mc:Choice xmlns:p14="http://schemas.microsoft.com/office/powerpoint/2010/main" Requires="p14">
      <p:transition spd="slow" p14:dur="2000" advTm="9353"/>
    </mc:Choice>
    <mc:Fallback>
      <p:transition spd="slow" advTm="93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93" y="919537"/>
            <a:ext cx="9144000" cy="5943600"/>
          </a:xfrm>
          <a:prstGeom prst="rect">
            <a:avLst/>
          </a:prstGeom>
        </p:spPr>
      </p:pic>
      <p:sp>
        <p:nvSpPr>
          <p:cNvPr id="3" name="TextBox 2"/>
          <p:cNvSpPr txBox="1"/>
          <p:nvPr/>
        </p:nvSpPr>
        <p:spPr>
          <a:xfrm>
            <a:off x="1403707" y="134939"/>
            <a:ext cx="63246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CATALOG</a:t>
            </a:r>
            <a:endParaRPr lang="en-US" sz="3200" b="1" u="sng" dirty="0">
              <a:solidFill>
                <a:schemeClr val="tx1">
                  <a:lumMod val="65000"/>
                  <a:lumOff val="35000"/>
                </a:schemeClr>
              </a:solidFill>
              <a:latin typeface="Arial Narrow" panose="020B0606020202030204" pitchFamily="34" charset="0"/>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432123106"/>
      </p:ext>
    </p:extLst>
  </p:cSld>
  <p:clrMapOvr>
    <a:masterClrMapping/>
  </p:clrMapOvr>
  <mc:AlternateContent xmlns:mc="http://schemas.openxmlformats.org/markup-compatibility/2006">
    <mc:Choice xmlns:p14="http://schemas.microsoft.com/office/powerpoint/2010/main" Requires="p14">
      <p:transition spd="slow" p14:dur="2000" advTm="18753"/>
    </mc:Choice>
    <mc:Fallback>
      <p:transition spd="slow" advTm="187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06699"/>
            <a:ext cx="9144000" cy="6251301"/>
          </a:xfrm>
          <a:prstGeom prst="rect">
            <a:avLst/>
          </a:prstGeom>
        </p:spPr>
      </p:pic>
      <p:sp>
        <p:nvSpPr>
          <p:cNvPr id="3" name="TextBox 2"/>
          <p:cNvSpPr txBox="1"/>
          <p:nvPr/>
        </p:nvSpPr>
        <p:spPr>
          <a:xfrm>
            <a:off x="1524000" y="21924"/>
            <a:ext cx="63246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MY.EVERGREEN.EDU</a:t>
            </a:r>
            <a:endParaRPr lang="en-US" sz="3200" b="1" u="sng" dirty="0">
              <a:solidFill>
                <a:schemeClr val="tx1">
                  <a:lumMod val="65000"/>
                  <a:lumOff val="35000"/>
                </a:schemeClr>
              </a:solidFill>
              <a:latin typeface="Arial Narrow" panose="020B0606020202030204" pitchFamily="34" charset="0"/>
            </a:endParaRPr>
          </a:p>
        </p:txBody>
      </p:sp>
      <mc:AlternateContent xmlns:mc="http://schemas.openxmlformats.org/markup-compatibility/2006" xmlns:p14="http://schemas.microsoft.com/office/powerpoint/2010/main">
        <mc:Choice Requires="p14">
          <p:contentPart p14:bwMode="auto" r:id="rId6">
            <p14:nvContentPartPr>
              <p14:cNvPr id="5" name="Ink 4"/>
              <p14:cNvContentPartPr/>
              <p14:nvPr/>
            </p14:nvContentPartPr>
            <p14:xfrm>
              <a:off x="200160" y="978480"/>
              <a:ext cx="1071720" cy="243360"/>
            </p14:xfrm>
          </p:contentPart>
        </mc:Choice>
        <mc:Fallback xmlns="">
          <p:pic>
            <p:nvPicPr>
              <p:cNvPr id="5" name="Ink 4"/>
              <p:cNvPicPr/>
              <p:nvPr/>
            </p:nvPicPr>
            <p:blipFill>
              <a:blip r:embed="rId7"/>
              <a:stretch>
                <a:fillRect/>
              </a:stretch>
            </p:blipFill>
            <p:spPr>
              <a:xfrm>
                <a:off x="190800" y="969120"/>
                <a:ext cx="1090440" cy="262080"/>
              </a:xfrm>
              <a:prstGeom prst="rect">
                <a:avLst/>
              </a:prstGeom>
            </p:spPr>
          </p:pic>
        </mc:Fallback>
      </mc:AlternateContent>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891497205"/>
      </p:ext>
    </p:extLst>
  </p:cSld>
  <p:clrMapOvr>
    <a:masterClrMapping/>
  </p:clrMapOvr>
  <mc:AlternateContent xmlns:mc="http://schemas.openxmlformats.org/markup-compatibility/2006">
    <mc:Choice xmlns:p14="http://schemas.microsoft.com/office/powerpoint/2010/main" Requires="p14">
      <p:transition spd="slow" p14:dur="2000" advTm="13017"/>
    </mc:Choice>
    <mc:Fallback>
      <p:transition spd="slow" advTm="130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06698"/>
            <a:ext cx="9144000" cy="6251301"/>
          </a:xfrm>
          <a:prstGeom prst="rect">
            <a:avLst/>
          </a:prstGeom>
        </p:spPr>
      </p:pic>
      <p:sp>
        <p:nvSpPr>
          <p:cNvPr id="3" name="TextBox 2"/>
          <p:cNvSpPr txBox="1"/>
          <p:nvPr/>
        </p:nvSpPr>
        <p:spPr>
          <a:xfrm>
            <a:off x="952500" y="21923"/>
            <a:ext cx="72390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ACADEMIC PROGRESS</a:t>
            </a:r>
            <a:endParaRPr lang="en-US" sz="3200" b="1" u="sng" dirty="0">
              <a:solidFill>
                <a:schemeClr val="tx1">
                  <a:lumMod val="65000"/>
                  <a:lumOff val="35000"/>
                </a:schemeClr>
              </a:solidFill>
              <a:latin typeface="Arial Narrow" panose="020B0606020202030204" pitchFamily="34" charset="0"/>
            </a:endParaRPr>
          </a:p>
        </p:txBody>
      </p:sp>
      <mc:AlternateContent xmlns:mc="http://schemas.openxmlformats.org/markup-compatibility/2006" xmlns:p14="http://schemas.microsoft.com/office/powerpoint/2010/main">
        <mc:Choice Requires="p14">
          <p:contentPart p14:bwMode="auto" r:id="rId6">
            <p14:nvContentPartPr>
              <p14:cNvPr id="4" name="Ink 3"/>
              <p14:cNvContentPartPr/>
              <p14:nvPr/>
            </p14:nvContentPartPr>
            <p14:xfrm>
              <a:off x="57240" y="4400640"/>
              <a:ext cx="2550600" cy="378720"/>
            </p14:xfrm>
          </p:contentPart>
        </mc:Choice>
        <mc:Fallback xmlns="">
          <p:pic>
            <p:nvPicPr>
              <p:cNvPr id="4" name="Ink 3"/>
              <p:cNvPicPr/>
              <p:nvPr/>
            </p:nvPicPr>
            <p:blipFill>
              <a:blip r:embed="rId7"/>
              <a:stretch>
                <a:fillRect/>
              </a:stretch>
            </p:blipFill>
            <p:spPr>
              <a:xfrm>
                <a:off x="47880" y="4391280"/>
                <a:ext cx="2569320" cy="397440"/>
              </a:xfrm>
              <a:prstGeom prst="rect">
                <a:avLst/>
              </a:prstGeom>
            </p:spPr>
          </p:pic>
        </mc:Fallback>
      </mc:AlternateContent>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969634417"/>
      </p:ext>
    </p:extLst>
  </p:cSld>
  <p:clrMapOvr>
    <a:masterClrMapping/>
  </p:clrMapOvr>
  <mc:AlternateContent xmlns:mc="http://schemas.openxmlformats.org/markup-compatibility/2006">
    <mc:Choice xmlns:p14="http://schemas.microsoft.com/office/powerpoint/2010/main" Requires="p14">
      <p:transition spd="slow" p14:dur="2000" advTm="12007"/>
    </mc:Choice>
    <mc:Fallback>
      <p:transition spd="slow" advTm="120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06698"/>
            <a:ext cx="9144000" cy="6251302"/>
          </a:xfrm>
          <a:prstGeom prst="rect">
            <a:avLst/>
          </a:prstGeom>
        </p:spPr>
      </p:pic>
      <p:sp>
        <p:nvSpPr>
          <p:cNvPr id="3" name="TextBox 2"/>
          <p:cNvSpPr txBox="1"/>
          <p:nvPr/>
        </p:nvSpPr>
        <p:spPr>
          <a:xfrm>
            <a:off x="952500" y="21923"/>
            <a:ext cx="72390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EVALUATION</a:t>
            </a:r>
            <a:endParaRPr lang="en-US" sz="3200" b="1" u="sng" dirty="0">
              <a:solidFill>
                <a:schemeClr val="tx1">
                  <a:lumMod val="65000"/>
                  <a:lumOff val="35000"/>
                </a:schemeClr>
              </a:solidFill>
              <a:latin typeface="Arial Narrow" panose="020B0606020202030204" pitchFamily="34" charset="0"/>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970895468"/>
      </p:ext>
    </p:extLst>
  </p:cSld>
  <p:clrMapOvr>
    <a:masterClrMapping/>
  </p:clrMapOvr>
  <mc:AlternateContent xmlns:mc="http://schemas.openxmlformats.org/markup-compatibility/2006">
    <mc:Choice xmlns:p14="http://schemas.microsoft.com/office/powerpoint/2010/main" Requires="p14">
      <p:transition spd="slow" p14:dur="2000" advTm="8906"/>
    </mc:Choice>
    <mc:Fallback>
      <p:transition spd="slow" advTm="89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85800"/>
            <a:ext cx="9144000" cy="6172200"/>
          </a:xfrm>
          <a:prstGeom prst="rect">
            <a:avLst/>
          </a:prstGeom>
        </p:spPr>
      </p:pic>
      <p:sp>
        <p:nvSpPr>
          <p:cNvPr id="3" name="TextBox 2"/>
          <p:cNvSpPr txBox="1"/>
          <p:nvPr/>
        </p:nvSpPr>
        <p:spPr>
          <a:xfrm>
            <a:off x="1524000" y="21924"/>
            <a:ext cx="63246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MY.EVERGREEN.EDU</a:t>
            </a:r>
            <a:endParaRPr lang="en-US" sz="3200" b="1" u="sng" dirty="0">
              <a:solidFill>
                <a:schemeClr val="tx1">
                  <a:lumMod val="65000"/>
                  <a:lumOff val="35000"/>
                </a:schemeClr>
              </a:solidFill>
              <a:latin typeface="Arial Narrow" panose="020B0606020202030204" pitchFamily="34" charset="0"/>
            </a:endParaRPr>
          </a:p>
        </p:txBody>
      </p:sp>
      <mc:AlternateContent xmlns:mc="http://schemas.openxmlformats.org/markup-compatibility/2006" xmlns:p14="http://schemas.microsoft.com/office/powerpoint/2010/main">
        <mc:Choice Requires="p14">
          <p:contentPart p14:bwMode="auto" r:id="rId6">
            <p14:nvContentPartPr>
              <p14:cNvPr id="4" name="Ink 3"/>
              <p14:cNvContentPartPr/>
              <p14:nvPr/>
            </p14:nvContentPartPr>
            <p14:xfrm>
              <a:off x="157320" y="5950800"/>
              <a:ext cx="1078920" cy="314640"/>
            </p14:xfrm>
          </p:contentPart>
        </mc:Choice>
        <mc:Fallback xmlns="">
          <p:pic>
            <p:nvPicPr>
              <p:cNvPr id="4" name="Ink 3"/>
              <p:cNvPicPr/>
              <p:nvPr/>
            </p:nvPicPr>
            <p:blipFill>
              <a:blip r:embed="rId7"/>
              <a:stretch>
                <a:fillRect/>
              </a:stretch>
            </p:blipFill>
            <p:spPr>
              <a:xfrm>
                <a:off x="147960" y="5941440"/>
                <a:ext cx="1097640" cy="333360"/>
              </a:xfrm>
              <a:prstGeom prst="rect">
                <a:avLst/>
              </a:prstGeom>
            </p:spPr>
          </p:pic>
        </mc:Fallback>
      </mc:AlternateContent>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486487861"/>
      </p:ext>
    </p:extLst>
  </p:cSld>
  <p:clrMapOvr>
    <a:masterClrMapping/>
  </p:clrMapOvr>
  <mc:AlternateContent xmlns:mc="http://schemas.openxmlformats.org/markup-compatibility/2006">
    <mc:Choice xmlns:p14="http://schemas.microsoft.com/office/powerpoint/2010/main" Requires="p14">
      <p:transition spd="slow" p14:dur="2000" advTm="8527"/>
    </mc:Choice>
    <mc:Fallback>
      <p:transition spd="slow" advTm="85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606698"/>
            <a:ext cx="9144000" cy="6251302"/>
          </a:xfrm>
          <a:prstGeom prst="rect">
            <a:avLst/>
          </a:prstGeom>
        </p:spPr>
      </p:pic>
      <p:sp>
        <p:nvSpPr>
          <p:cNvPr id="3" name="TextBox 2"/>
          <p:cNvSpPr txBox="1"/>
          <p:nvPr/>
        </p:nvSpPr>
        <p:spPr>
          <a:xfrm>
            <a:off x="952500" y="21923"/>
            <a:ext cx="72390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GREENER COMMONS</a:t>
            </a:r>
            <a:endParaRPr lang="en-US" sz="3200" b="1" u="sng" dirty="0">
              <a:solidFill>
                <a:schemeClr val="tx1">
                  <a:lumMod val="65000"/>
                  <a:lumOff val="35000"/>
                </a:schemeClr>
              </a:solidFill>
              <a:latin typeface="Arial Narrow" panose="020B0606020202030204" pitchFamily="34" charset="0"/>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089227389"/>
      </p:ext>
    </p:extLst>
  </p:cSld>
  <p:clrMapOvr>
    <a:masterClrMapping/>
  </p:clrMapOvr>
  <mc:AlternateContent xmlns:mc="http://schemas.openxmlformats.org/markup-compatibility/2006">
    <mc:Choice xmlns:p14="http://schemas.microsoft.com/office/powerpoint/2010/main" Requires="p14">
      <p:transition spd="slow" p14:dur="2000" advTm="15196"/>
    </mc:Choice>
    <mc:Fallback>
      <p:transition spd="slow" advTm="151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3" name="TextBox 2"/>
          <p:cNvSpPr txBox="1"/>
          <p:nvPr/>
        </p:nvSpPr>
        <p:spPr>
          <a:xfrm>
            <a:off x="0" y="152400"/>
            <a:ext cx="91440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IN PERSON RESOURCES</a:t>
            </a:r>
            <a:endParaRPr lang="en-US" sz="3200" b="1" u="sng" dirty="0">
              <a:solidFill>
                <a:schemeClr val="tx1">
                  <a:lumMod val="65000"/>
                  <a:lumOff val="35000"/>
                </a:schemeClr>
              </a:solidFill>
              <a:latin typeface="Arial Narrow" panose="020B0606020202030204" pitchFamily="34" charset="0"/>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09653" y="1522004"/>
            <a:ext cx="4346003" cy="2900956"/>
          </a:xfrm>
          <a:prstGeom prst="rect">
            <a:avLst/>
          </a:prstGeom>
          <a:ln w="57150" cmpd="thickThin">
            <a:solidFill>
              <a:schemeClr val="tx1"/>
            </a:solidFill>
          </a:ln>
        </p:spPr>
      </p:pic>
      <p:sp>
        <p:nvSpPr>
          <p:cNvPr id="6" name="TextBox 5"/>
          <p:cNvSpPr txBox="1"/>
          <p:nvPr/>
        </p:nvSpPr>
        <p:spPr>
          <a:xfrm>
            <a:off x="-767316" y="1229617"/>
            <a:ext cx="4038600" cy="584775"/>
          </a:xfrm>
          <a:prstGeom prst="rect">
            <a:avLst/>
          </a:prstGeom>
          <a:noFill/>
        </p:spPr>
        <p:txBody>
          <a:bodyPr wrap="square" rtlCol="0">
            <a:spAutoFit/>
          </a:bodyPr>
          <a:lstStyle/>
          <a:p>
            <a:pPr algn="ctr"/>
            <a:r>
              <a:rPr lang="en-US" sz="3200" b="1" dirty="0" smtClean="0">
                <a:latin typeface="Arial Narrow" panose="020B0606020202030204" pitchFamily="34" charset="0"/>
              </a:rPr>
              <a:t>Faculty</a:t>
            </a:r>
            <a:endParaRPr lang="en-US" sz="3200" b="1" dirty="0">
              <a:latin typeface="Arial Narrow" panose="020B0606020202030204" pitchFamily="34" charset="0"/>
            </a:endParaRPr>
          </a:p>
        </p:txBody>
      </p:sp>
      <p:sp>
        <p:nvSpPr>
          <p:cNvPr id="7" name="TextBox 6"/>
          <p:cNvSpPr txBox="1"/>
          <p:nvPr/>
        </p:nvSpPr>
        <p:spPr>
          <a:xfrm>
            <a:off x="6921795" y="1153313"/>
            <a:ext cx="2209800" cy="1569660"/>
          </a:xfrm>
          <a:prstGeom prst="rect">
            <a:avLst/>
          </a:prstGeom>
          <a:noFill/>
        </p:spPr>
        <p:txBody>
          <a:bodyPr wrap="square" rtlCol="0">
            <a:spAutoFit/>
          </a:bodyPr>
          <a:lstStyle/>
          <a:p>
            <a:pPr algn="ctr"/>
            <a:r>
              <a:rPr lang="en-US" sz="3200" b="1" dirty="0" err="1" smtClean="0">
                <a:latin typeface="Arial Narrow" panose="020B0606020202030204" pitchFamily="34" charset="0"/>
              </a:rPr>
              <a:t>QuaSR</a:t>
            </a:r>
            <a:r>
              <a:rPr lang="en-US" sz="3200" b="1" dirty="0" smtClean="0">
                <a:latin typeface="Arial Narrow" panose="020B0606020202030204" pitchFamily="34" charset="0"/>
              </a:rPr>
              <a:t> and Writing Centers</a:t>
            </a:r>
            <a:endParaRPr lang="en-US" sz="3200" b="1" dirty="0">
              <a:latin typeface="Arial Narrow" panose="020B0606020202030204" pitchFamily="34" charset="0"/>
            </a:endParaRPr>
          </a:p>
        </p:txBody>
      </p:sp>
      <p:sp>
        <p:nvSpPr>
          <p:cNvPr id="8" name="TextBox 7"/>
          <p:cNvSpPr txBox="1"/>
          <p:nvPr/>
        </p:nvSpPr>
        <p:spPr>
          <a:xfrm>
            <a:off x="-5316" y="3459126"/>
            <a:ext cx="2514600" cy="1569660"/>
          </a:xfrm>
          <a:prstGeom prst="rect">
            <a:avLst/>
          </a:prstGeom>
          <a:noFill/>
        </p:spPr>
        <p:txBody>
          <a:bodyPr wrap="square" rtlCol="0">
            <a:spAutoFit/>
          </a:bodyPr>
          <a:lstStyle/>
          <a:p>
            <a:pPr algn="ctr"/>
            <a:r>
              <a:rPr lang="en-US" sz="3200" b="1" dirty="0" smtClean="0">
                <a:latin typeface="Arial Narrow" panose="020B0606020202030204" pitchFamily="34" charset="0"/>
              </a:rPr>
              <a:t>Health and Counseling Center</a:t>
            </a:r>
            <a:endParaRPr lang="en-US" sz="3200" b="1" dirty="0">
              <a:latin typeface="Arial Narrow" panose="020B0606020202030204" pitchFamily="34" charset="0"/>
            </a:endParaRPr>
          </a:p>
        </p:txBody>
      </p:sp>
      <p:sp>
        <p:nvSpPr>
          <p:cNvPr id="9" name="TextBox 8"/>
          <p:cNvSpPr txBox="1"/>
          <p:nvPr/>
        </p:nvSpPr>
        <p:spPr>
          <a:xfrm>
            <a:off x="6760972" y="3795930"/>
            <a:ext cx="2476500" cy="1077218"/>
          </a:xfrm>
          <a:prstGeom prst="rect">
            <a:avLst/>
          </a:prstGeom>
          <a:noFill/>
        </p:spPr>
        <p:txBody>
          <a:bodyPr wrap="square" rtlCol="0">
            <a:spAutoFit/>
          </a:bodyPr>
          <a:lstStyle/>
          <a:p>
            <a:pPr algn="ctr"/>
            <a:r>
              <a:rPr lang="en-US" sz="3200" b="1" dirty="0" smtClean="0">
                <a:latin typeface="Arial Narrow" panose="020B0606020202030204" pitchFamily="34" charset="0"/>
              </a:rPr>
              <a:t>Student Activities</a:t>
            </a:r>
            <a:endParaRPr lang="en-US" sz="3200" b="1" dirty="0">
              <a:latin typeface="Arial Narrow" panose="020B0606020202030204" pitchFamily="34" charset="0"/>
            </a:endParaRPr>
          </a:p>
        </p:txBody>
      </p:sp>
      <p:sp>
        <p:nvSpPr>
          <p:cNvPr id="2" name="TextBox 1"/>
          <p:cNvSpPr txBox="1"/>
          <p:nvPr/>
        </p:nvSpPr>
        <p:spPr>
          <a:xfrm>
            <a:off x="3303941" y="5260854"/>
            <a:ext cx="3048000" cy="584775"/>
          </a:xfrm>
          <a:prstGeom prst="rect">
            <a:avLst/>
          </a:prstGeom>
          <a:noFill/>
        </p:spPr>
        <p:txBody>
          <a:bodyPr wrap="square" rtlCol="0">
            <a:spAutoFit/>
          </a:bodyPr>
          <a:lstStyle/>
          <a:p>
            <a:r>
              <a:rPr lang="en-US" sz="3200" b="1" dirty="0" smtClean="0">
                <a:latin typeface="Arial Narrow" panose="020B0606020202030204" pitchFamily="34" charset="0"/>
              </a:rPr>
              <a:t>Academic Fair</a:t>
            </a:r>
            <a:endParaRPr lang="en-US" sz="3200" b="1" dirty="0">
              <a:latin typeface="Arial Narrow" panose="020B0606020202030204" pitchFamily="34" charset="0"/>
            </a:endParaRPr>
          </a:p>
        </p:txBody>
      </p:sp>
      <p:pic>
        <p:nvPicPr>
          <p:cNvPr id="13" name="Audio 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349817224"/>
      </p:ext>
    </p:extLst>
  </p:cSld>
  <p:clrMapOvr>
    <a:masterClrMapping/>
  </p:clrMapOvr>
  <mc:AlternateContent xmlns:mc="http://schemas.openxmlformats.org/markup-compatibility/2006">
    <mc:Choice xmlns:p14="http://schemas.microsoft.com/office/powerpoint/2010/main" Requires="p14">
      <p:transition spd="slow" p14:dur="2000" advTm="57235"/>
    </mc:Choice>
    <mc:Fallback>
      <p:transition spd="slow" advTm="572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0"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500"/>
                            </p:stCondLst>
                            <p:childTnLst>
                              <p:par>
                                <p:cTn id="19" presetID="10" presetClass="entr" presetSubtype="0" fill="hold" grpId="0" nodeType="after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3500"/>
                            </p:stCondLst>
                            <p:childTnLst>
                              <p:par>
                                <p:cTn id="23" presetID="10" presetClass="entr" presetSubtype="0" fill="hold" grpId="0" nodeType="after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4500"/>
                            </p:stCondLst>
                            <p:childTnLst>
                              <p:par>
                                <p:cTn id="27" presetID="10" presetClass="entr" presetSubtype="0" fill="hold" grpId="0" nodeType="after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5500"/>
                            </p:stCondLst>
                            <p:childTnLst>
                              <p:par>
                                <p:cTn id="31" presetID="10" presetClass="entr" presetSubtype="0" fill="hold" grpId="0" nodeType="afterEffect">
                                  <p:stCondLst>
                                    <p:cond delay="50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3"/>
                </p:tgtEl>
              </p:cMediaNode>
            </p:audio>
          </p:childTnLst>
        </p:cTn>
      </p:par>
    </p:tnLst>
    <p:bldLst>
      <p:bldP spid="3" grpId="0"/>
      <p:bldP spid="6" grpId="0"/>
      <p:bldP spid="7" grpId="0"/>
      <p:bldP spid="8" grpId="0"/>
      <p:bldP spid="9"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6000" r="-6000"/>
          </a:stretch>
        </a:blipFill>
        <a:effectLst/>
      </p:bgPr>
    </p:bg>
    <p:spTree>
      <p:nvGrpSpPr>
        <p:cNvPr id="1" name=""/>
        <p:cNvGrpSpPr/>
        <p:nvPr/>
      </p:nvGrpSpPr>
      <p:grpSpPr>
        <a:xfrm>
          <a:off x="0" y="0"/>
          <a:ext cx="0" cy="0"/>
          <a:chOff x="0" y="0"/>
          <a:chExt cx="0" cy="0"/>
        </a:xfrm>
      </p:grpSpPr>
      <p:sp>
        <p:nvSpPr>
          <p:cNvPr id="3" name="Title 2"/>
          <p:cNvSpPr>
            <a:spLocks noGrp="1"/>
          </p:cNvSpPr>
          <p:nvPr>
            <p:ph type="ctrTitle"/>
          </p:nvPr>
        </p:nvSpPr>
        <p:spPr>
          <a:xfrm>
            <a:off x="723900" y="-53009"/>
            <a:ext cx="7772400" cy="1470025"/>
          </a:xfrm>
        </p:spPr>
        <p:txBody>
          <a:bodyPr>
            <a:normAutofit/>
          </a:bodyPr>
          <a:lstStyle/>
          <a:p>
            <a:r>
              <a:rPr lang="en-US" sz="3200" b="1" dirty="0" smtClean="0">
                <a:ln w="12700">
                  <a:noFill/>
                </a:ln>
                <a:latin typeface="Arial Narrow" panose="020B0606020202030204" pitchFamily="34" charset="0"/>
              </a:rPr>
              <a:t>“THE HERO’S JOURNEY ALWAYS BEGINS WITH THE CALL TO ADVENTURE.</a:t>
            </a:r>
            <a:endParaRPr lang="en-US" sz="3200" b="1" dirty="0">
              <a:ln w="12700">
                <a:noFill/>
              </a:ln>
              <a:latin typeface="Arial Narrow" panose="020B0606020202030204" pitchFamily="34" charset="0"/>
            </a:endParaRPr>
          </a:p>
        </p:txBody>
      </p:sp>
      <p:sp>
        <p:nvSpPr>
          <p:cNvPr id="4" name="TextBox 3"/>
          <p:cNvSpPr txBox="1"/>
          <p:nvPr/>
        </p:nvSpPr>
        <p:spPr>
          <a:xfrm>
            <a:off x="495300" y="1219200"/>
            <a:ext cx="8153400" cy="523220"/>
          </a:xfrm>
          <a:prstGeom prst="rect">
            <a:avLst/>
          </a:prstGeom>
          <a:noFill/>
        </p:spPr>
        <p:txBody>
          <a:bodyPr wrap="square" rtlCol="0">
            <a:spAutoFit/>
          </a:bodyPr>
          <a:lstStyle/>
          <a:p>
            <a:pPr algn="ctr"/>
            <a:r>
              <a:rPr lang="en-US" sz="2800" dirty="0" smtClean="0"/>
              <a:t>One way or another, a guide must come to say,</a:t>
            </a:r>
            <a:endParaRPr lang="en-US" sz="2800" dirty="0"/>
          </a:p>
        </p:txBody>
      </p:sp>
      <p:sp>
        <p:nvSpPr>
          <p:cNvPr id="5" name="TextBox 4"/>
          <p:cNvSpPr txBox="1"/>
          <p:nvPr/>
        </p:nvSpPr>
        <p:spPr>
          <a:xfrm>
            <a:off x="1714500" y="1642080"/>
            <a:ext cx="5791200" cy="523220"/>
          </a:xfrm>
          <a:prstGeom prst="rect">
            <a:avLst/>
          </a:prstGeom>
          <a:noFill/>
        </p:spPr>
        <p:txBody>
          <a:bodyPr wrap="square" rtlCol="0">
            <a:spAutoFit/>
          </a:bodyPr>
          <a:lstStyle/>
          <a:p>
            <a:pPr algn="ctr"/>
            <a:r>
              <a:rPr lang="en-US" sz="2800" dirty="0" smtClean="0"/>
              <a:t>LOOK, YOU’RE IN A SLEEPY LAND. </a:t>
            </a:r>
            <a:endParaRPr lang="en-US" sz="2800" dirty="0"/>
          </a:p>
        </p:txBody>
      </p:sp>
      <p:sp>
        <p:nvSpPr>
          <p:cNvPr id="6" name="TextBox 5"/>
          <p:cNvSpPr txBox="1"/>
          <p:nvPr/>
        </p:nvSpPr>
        <p:spPr>
          <a:xfrm>
            <a:off x="3171825" y="2057400"/>
            <a:ext cx="5943600" cy="830997"/>
          </a:xfrm>
          <a:prstGeom prst="rect">
            <a:avLst/>
          </a:prstGeom>
          <a:noFill/>
        </p:spPr>
        <p:txBody>
          <a:bodyPr wrap="square" rtlCol="0">
            <a:spAutoFit/>
          </a:bodyPr>
          <a:lstStyle/>
          <a:p>
            <a:pPr algn="ctr"/>
            <a:r>
              <a:rPr lang="en-US" sz="4800" dirty="0" smtClean="0">
                <a:latin typeface="Bernard MT Condensed" panose="02050806060905020404" pitchFamily="18" charset="0"/>
              </a:rPr>
              <a:t>WAKE COME ON A TRIP. </a:t>
            </a:r>
            <a:endParaRPr lang="en-US" sz="4800" dirty="0">
              <a:latin typeface="Bernard MT Condensed" panose="02050806060905020404" pitchFamily="18" charset="0"/>
            </a:endParaRPr>
          </a:p>
        </p:txBody>
      </p:sp>
      <p:sp>
        <p:nvSpPr>
          <p:cNvPr id="7" name="TextBox 6"/>
          <p:cNvSpPr txBox="1"/>
          <p:nvPr/>
        </p:nvSpPr>
        <p:spPr>
          <a:xfrm>
            <a:off x="1905000" y="2743200"/>
            <a:ext cx="8305800" cy="1569660"/>
          </a:xfrm>
          <a:prstGeom prst="rect">
            <a:avLst/>
          </a:prstGeom>
          <a:noFill/>
        </p:spPr>
        <p:txBody>
          <a:bodyPr wrap="square" rtlCol="0">
            <a:spAutoFit/>
          </a:bodyPr>
          <a:lstStyle/>
          <a:p>
            <a:pPr algn="ctr"/>
            <a:r>
              <a:rPr lang="en-US" sz="3200" dirty="0" smtClean="0">
                <a:latin typeface="Arial Narrow" panose="020B0606020202030204" pitchFamily="34" charset="0"/>
              </a:rPr>
              <a:t>There is a whole aspect </a:t>
            </a:r>
          </a:p>
          <a:p>
            <a:pPr algn="ctr"/>
            <a:r>
              <a:rPr lang="en-US" sz="3200" dirty="0" smtClean="0">
                <a:latin typeface="Arial Narrow" panose="020B0606020202030204" pitchFamily="34" charset="0"/>
              </a:rPr>
              <a:t>              of your CONSCIOUSNESS, </a:t>
            </a:r>
          </a:p>
          <a:p>
            <a:pPr algn="ctr"/>
            <a:r>
              <a:rPr lang="en-US" sz="3200" dirty="0" smtClean="0">
                <a:latin typeface="Arial Narrow" panose="020B0606020202030204" pitchFamily="34" charset="0"/>
              </a:rPr>
              <a:t>your BEING</a:t>
            </a:r>
            <a:r>
              <a:rPr lang="en-US" sz="3200" dirty="0">
                <a:latin typeface="Arial Narrow" panose="020B0606020202030204" pitchFamily="34" charset="0"/>
              </a:rPr>
              <a:t>,</a:t>
            </a:r>
            <a:endParaRPr lang="en-US" sz="3200" dirty="0" smtClean="0">
              <a:latin typeface="Arial Narrow" panose="020B0606020202030204" pitchFamily="34" charset="0"/>
            </a:endParaRPr>
          </a:p>
        </p:txBody>
      </p:sp>
      <p:sp>
        <p:nvSpPr>
          <p:cNvPr id="8" name="TextBox 7"/>
          <p:cNvSpPr txBox="1"/>
          <p:nvPr/>
        </p:nvSpPr>
        <p:spPr>
          <a:xfrm>
            <a:off x="2667000" y="6067424"/>
            <a:ext cx="4876800" cy="769441"/>
          </a:xfrm>
          <a:prstGeom prst="rect">
            <a:avLst/>
          </a:prstGeom>
          <a:noFill/>
        </p:spPr>
        <p:txBody>
          <a:bodyPr wrap="square" rtlCol="0">
            <a:spAutoFit/>
          </a:bodyPr>
          <a:lstStyle/>
          <a:p>
            <a:pPr algn="ctr"/>
            <a:r>
              <a:rPr lang="en-US" sz="4400" dirty="0" smtClean="0">
                <a:latin typeface="Bernard MT Condensed" panose="02050806060905020404" pitchFamily="18" charset="0"/>
              </a:rPr>
              <a:t>AND SO IT STARTS.”</a:t>
            </a:r>
            <a:endParaRPr lang="en-US" sz="4400" dirty="0">
              <a:latin typeface="Bernard MT Condensed" panose="02050806060905020404" pitchFamily="18" charset="0"/>
            </a:endParaRPr>
          </a:p>
        </p:txBody>
      </p:sp>
      <p:sp>
        <p:nvSpPr>
          <p:cNvPr id="9" name="TextBox 8"/>
          <p:cNvSpPr txBox="1"/>
          <p:nvPr/>
        </p:nvSpPr>
        <p:spPr>
          <a:xfrm>
            <a:off x="7334664" y="6292318"/>
            <a:ext cx="1905000" cy="369332"/>
          </a:xfrm>
          <a:prstGeom prst="rect">
            <a:avLst/>
          </a:prstGeom>
          <a:noFill/>
        </p:spPr>
        <p:txBody>
          <a:bodyPr wrap="square" rtlCol="0">
            <a:spAutoFit/>
          </a:bodyPr>
          <a:lstStyle/>
          <a:p>
            <a:r>
              <a:rPr lang="en-US" dirty="0" smtClean="0"/>
              <a:t>Joseph Campbell</a:t>
            </a:r>
            <a:endParaRPr lang="en-US" dirty="0"/>
          </a:p>
        </p:txBody>
      </p:sp>
      <p:sp>
        <p:nvSpPr>
          <p:cNvPr id="10" name="TextBox 9"/>
          <p:cNvSpPr txBox="1"/>
          <p:nvPr/>
        </p:nvSpPr>
        <p:spPr>
          <a:xfrm>
            <a:off x="5257800" y="4468950"/>
            <a:ext cx="4133850" cy="584775"/>
          </a:xfrm>
          <a:prstGeom prst="rect">
            <a:avLst/>
          </a:prstGeom>
          <a:noFill/>
        </p:spPr>
        <p:txBody>
          <a:bodyPr wrap="square" rtlCol="0">
            <a:spAutoFit/>
          </a:bodyPr>
          <a:lstStyle/>
          <a:p>
            <a:r>
              <a:rPr lang="en-US" sz="3200" dirty="0" smtClean="0">
                <a:latin typeface="Arial Narrow" panose="020B0606020202030204" pitchFamily="34" charset="0"/>
              </a:rPr>
              <a:t>That’s not been touched </a:t>
            </a:r>
            <a:endParaRPr lang="en-US" sz="3200" dirty="0">
              <a:latin typeface="Arial Narrow" panose="020B0606020202030204" pitchFamily="34" charset="0"/>
            </a:endParaRPr>
          </a:p>
        </p:txBody>
      </p:sp>
      <p:sp>
        <p:nvSpPr>
          <p:cNvPr id="11" name="TextBox 10"/>
          <p:cNvSpPr txBox="1"/>
          <p:nvPr/>
        </p:nvSpPr>
        <p:spPr>
          <a:xfrm>
            <a:off x="3276600" y="5053725"/>
            <a:ext cx="6191251" cy="1077218"/>
          </a:xfrm>
          <a:prstGeom prst="rect">
            <a:avLst/>
          </a:prstGeom>
          <a:noFill/>
        </p:spPr>
        <p:txBody>
          <a:bodyPr wrap="square" rtlCol="0">
            <a:spAutoFit/>
          </a:bodyPr>
          <a:lstStyle/>
          <a:p>
            <a:r>
              <a:rPr lang="en-US" sz="3200" dirty="0" smtClean="0">
                <a:latin typeface="Arial Narrow" panose="020B0606020202030204" pitchFamily="34" charset="0"/>
              </a:rPr>
              <a:t>                  So you’re at home here? </a:t>
            </a:r>
          </a:p>
          <a:p>
            <a:r>
              <a:rPr lang="en-US" sz="3200" dirty="0" smtClean="0">
                <a:latin typeface="Arial Narrow" panose="020B0606020202030204" pitchFamily="34" charset="0"/>
              </a:rPr>
              <a:t>   Well there’s not enough of you there.</a:t>
            </a:r>
            <a:endParaRPr lang="en-US" sz="3200" dirty="0">
              <a:latin typeface="Arial Narrow" panose="020B0606020202030204" pitchFamily="34" charset="0"/>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683045428"/>
      </p:ext>
    </p:extLst>
  </p:cSld>
  <p:clrMapOvr>
    <a:masterClrMapping/>
  </p:clrMapOvr>
  <mc:AlternateContent xmlns:mc="http://schemas.openxmlformats.org/markup-compatibility/2006">
    <mc:Choice xmlns:p14="http://schemas.microsoft.com/office/powerpoint/2010/main" Requires="p14">
      <p:transition spd="slow" p14:dur="2000" advTm="54415"/>
    </mc:Choice>
    <mc:Fallback>
      <p:transition spd="slow" advTm="544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0" presetClass="entr" presetSubtype="0" fill="hold" grpId="0" nodeType="withEffect">
                                  <p:stCondLst>
                                    <p:cond delay="50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1000"/>
                                        <p:tgtEl>
                                          <p:spTgt spid="3"/>
                                        </p:tgtEl>
                                      </p:cBhvr>
                                    </p:animEffect>
                                  </p:childTnLst>
                                </p:cTn>
                              </p:par>
                            </p:childTnLst>
                          </p:cTn>
                        </p:par>
                        <p:par>
                          <p:cTn id="10" fill="hold">
                            <p:stCondLst>
                              <p:cond delay="1500"/>
                            </p:stCondLst>
                            <p:childTnLst>
                              <p:par>
                                <p:cTn id="11" presetID="42" presetClass="entr" presetSubtype="0" fill="hold" grpId="0" nodeType="afterEffect">
                                  <p:stCondLst>
                                    <p:cond delay="10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3500"/>
                            </p:stCondLst>
                            <p:childTnLst>
                              <p:par>
                                <p:cTn id="17" presetID="6" presetClass="entr" presetSubtype="16" fill="hold" grpId="0" nodeType="afterEffect">
                                  <p:stCondLst>
                                    <p:cond delay="75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par>
                          <p:cTn id="20" fill="hold">
                            <p:stCondLst>
                              <p:cond delay="6250"/>
                            </p:stCondLst>
                            <p:childTnLst>
                              <p:par>
                                <p:cTn id="21" presetID="53" presetClass="entr" presetSubtype="16" fill="hold" grpId="0" nodeType="afterEffect">
                                  <p:stCondLst>
                                    <p:cond delay="75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7500"/>
                            </p:stCondLst>
                            <p:childTnLst>
                              <p:par>
                                <p:cTn id="27" presetID="10" presetClass="entr" presetSubtype="0" fill="hold" grpId="0" nodeType="afterEffect">
                                  <p:stCondLst>
                                    <p:cond delay="10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9000"/>
                            </p:stCondLst>
                            <p:childTnLst>
                              <p:par>
                                <p:cTn id="31" presetID="10" presetClass="entr" presetSubtype="0" fill="hold" grpId="0" nodeType="afterEffect">
                                  <p:stCondLst>
                                    <p:cond delay="25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975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10250"/>
                            </p:stCondLst>
                            <p:childTnLst>
                              <p:par>
                                <p:cTn id="39" presetID="2" presetClass="entr" presetSubtype="4" fill="hold" grpId="0" nodeType="afterEffect">
                                  <p:stCondLst>
                                    <p:cond delay="20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par>
                          <p:cTn id="43" fill="hold">
                            <p:stCondLst>
                              <p:cond delay="12750"/>
                            </p:stCondLst>
                            <p:childTnLst>
                              <p:par>
                                <p:cTn id="44" presetID="1" presetClass="entr" presetSubtype="0" fill="hold" grpId="0" nodeType="afterEffect">
                                  <p:stCondLst>
                                    <p:cond delay="500"/>
                                  </p:stCondLst>
                                  <p:childTnLst>
                                    <p:set>
                                      <p:cBhvr>
                                        <p:cTn id="4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12"/>
                </p:tgtEl>
              </p:cMediaNode>
            </p:audio>
          </p:childTnLst>
        </p:cTn>
      </p:par>
    </p:tnLst>
    <p:bldLst>
      <p:bldP spid="3" grpId="0"/>
      <p:bldP spid="4" grpId="0"/>
      <p:bldP spid="5" grpId="0"/>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3" name="TextBox 2"/>
          <p:cNvSpPr txBox="1"/>
          <p:nvPr/>
        </p:nvSpPr>
        <p:spPr>
          <a:xfrm>
            <a:off x="0" y="152400"/>
            <a:ext cx="91440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ACADEMIC FAIR AND REGISTRATION</a:t>
            </a:r>
            <a:endParaRPr lang="en-US" sz="3200" b="1" u="sng" dirty="0">
              <a:solidFill>
                <a:schemeClr val="tx1">
                  <a:lumMod val="65000"/>
                  <a:lumOff val="35000"/>
                </a:schemeClr>
              </a:solidFill>
              <a:latin typeface="Arial Narrow" panose="020B0606020202030204" pitchFamily="34" charset="0"/>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57501" y="2355109"/>
            <a:ext cx="4576699" cy="3054948"/>
          </a:xfrm>
          <a:prstGeom prst="rect">
            <a:avLst/>
          </a:prstGeom>
          <a:ln w="57150" cmpd="thickThin">
            <a:solidFill>
              <a:schemeClr val="tx1"/>
            </a:solidFill>
          </a:ln>
        </p:spPr>
      </p:pic>
      <p:sp>
        <p:nvSpPr>
          <p:cNvPr id="6" name="TextBox 5"/>
          <p:cNvSpPr txBox="1"/>
          <p:nvPr/>
        </p:nvSpPr>
        <p:spPr>
          <a:xfrm>
            <a:off x="2607067" y="1066800"/>
            <a:ext cx="4038600" cy="1077218"/>
          </a:xfrm>
          <a:prstGeom prst="rect">
            <a:avLst/>
          </a:prstGeom>
          <a:noFill/>
        </p:spPr>
        <p:txBody>
          <a:bodyPr wrap="square" rtlCol="0">
            <a:spAutoFit/>
          </a:bodyPr>
          <a:lstStyle/>
          <a:p>
            <a:pPr algn="ctr"/>
            <a:r>
              <a:rPr lang="en-US" sz="3200" b="1" dirty="0" smtClean="0">
                <a:latin typeface="Arial Narrow" panose="020B0606020202030204" pitchFamily="34" charset="0"/>
              </a:rPr>
              <a:t>1. Meet With an Academic Advisor</a:t>
            </a:r>
            <a:endParaRPr lang="en-US" sz="3200" b="1" dirty="0">
              <a:latin typeface="Arial Narrow" panose="020B0606020202030204" pitchFamily="34" charset="0"/>
            </a:endParaRPr>
          </a:p>
        </p:txBody>
      </p:sp>
      <p:sp>
        <p:nvSpPr>
          <p:cNvPr id="7" name="TextBox 6"/>
          <p:cNvSpPr txBox="1"/>
          <p:nvPr/>
        </p:nvSpPr>
        <p:spPr>
          <a:xfrm>
            <a:off x="6967330" y="2819400"/>
            <a:ext cx="2209800" cy="1569660"/>
          </a:xfrm>
          <a:prstGeom prst="rect">
            <a:avLst/>
          </a:prstGeom>
          <a:noFill/>
        </p:spPr>
        <p:txBody>
          <a:bodyPr wrap="square" rtlCol="0">
            <a:spAutoFit/>
          </a:bodyPr>
          <a:lstStyle/>
          <a:p>
            <a:pPr algn="ctr"/>
            <a:r>
              <a:rPr lang="en-US" sz="3200" b="1" dirty="0" smtClean="0">
                <a:latin typeface="Arial Narrow" panose="020B0606020202030204" pitchFamily="34" charset="0"/>
              </a:rPr>
              <a:t>2. Check Your Time Ticket</a:t>
            </a:r>
            <a:endParaRPr lang="en-US" sz="3200" b="1" dirty="0">
              <a:latin typeface="Arial Narrow" panose="020B0606020202030204" pitchFamily="34" charset="0"/>
            </a:endParaRPr>
          </a:p>
        </p:txBody>
      </p:sp>
      <p:sp>
        <p:nvSpPr>
          <p:cNvPr id="8" name="TextBox 7"/>
          <p:cNvSpPr txBox="1"/>
          <p:nvPr/>
        </p:nvSpPr>
        <p:spPr>
          <a:xfrm>
            <a:off x="2187967" y="5599883"/>
            <a:ext cx="4876800" cy="584775"/>
          </a:xfrm>
          <a:prstGeom prst="rect">
            <a:avLst/>
          </a:prstGeom>
          <a:noFill/>
        </p:spPr>
        <p:txBody>
          <a:bodyPr wrap="square" rtlCol="0">
            <a:spAutoFit/>
          </a:bodyPr>
          <a:lstStyle/>
          <a:p>
            <a:pPr algn="ctr"/>
            <a:r>
              <a:rPr lang="en-US" sz="3200" b="1" dirty="0" smtClean="0">
                <a:latin typeface="Arial Narrow" panose="020B0606020202030204" pitchFamily="34" charset="0"/>
              </a:rPr>
              <a:t>3. Attend the Academic Fair</a:t>
            </a:r>
            <a:endParaRPr lang="en-US" sz="3200" b="1" dirty="0">
              <a:latin typeface="Arial Narrow" panose="020B0606020202030204" pitchFamily="34" charset="0"/>
            </a:endParaRPr>
          </a:p>
        </p:txBody>
      </p:sp>
      <p:sp>
        <p:nvSpPr>
          <p:cNvPr id="9" name="TextBox 8"/>
          <p:cNvSpPr txBox="1"/>
          <p:nvPr/>
        </p:nvSpPr>
        <p:spPr>
          <a:xfrm>
            <a:off x="-609600" y="2847576"/>
            <a:ext cx="3619500" cy="1569660"/>
          </a:xfrm>
          <a:prstGeom prst="rect">
            <a:avLst/>
          </a:prstGeom>
          <a:noFill/>
        </p:spPr>
        <p:txBody>
          <a:bodyPr wrap="square" rtlCol="0">
            <a:spAutoFit/>
          </a:bodyPr>
          <a:lstStyle/>
          <a:p>
            <a:pPr algn="ctr"/>
            <a:r>
              <a:rPr lang="en-US" sz="3200" b="1" dirty="0" smtClean="0">
                <a:latin typeface="Arial Narrow" panose="020B0606020202030204" pitchFamily="34" charset="0"/>
              </a:rPr>
              <a:t>4. Register</a:t>
            </a:r>
          </a:p>
          <a:p>
            <a:pPr algn="ctr"/>
            <a:r>
              <a:rPr lang="en-US" sz="3200" b="1" dirty="0" smtClean="0">
                <a:latin typeface="Arial Narrow" panose="020B0606020202030204" pitchFamily="34" charset="0"/>
              </a:rPr>
              <a:t> Promptly </a:t>
            </a:r>
          </a:p>
          <a:p>
            <a:pPr algn="ctr"/>
            <a:r>
              <a:rPr lang="en-US" sz="3200" b="1" dirty="0" smtClean="0">
                <a:latin typeface="Arial Narrow" panose="020B0606020202030204" pitchFamily="34" charset="0"/>
              </a:rPr>
              <a:t>At 8am</a:t>
            </a:r>
            <a:endParaRPr lang="en-US" sz="3200" b="1" dirty="0">
              <a:latin typeface="Arial Narrow" panose="020B0606020202030204" pitchFamily="34" charset="0"/>
            </a:endParaRPr>
          </a:p>
        </p:txBody>
      </p:sp>
      <p:pic>
        <p:nvPicPr>
          <p:cNvPr id="11" name="Audio 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638796395"/>
      </p:ext>
    </p:extLst>
  </p:cSld>
  <p:clrMapOvr>
    <a:masterClrMapping/>
  </p:clrMapOvr>
  <mc:AlternateContent xmlns:mc="http://schemas.openxmlformats.org/markup-compatibility/2006">
    <mc:Choice xmlns:p14="http://schemas.microsoft.com/office/powerpoint/2010/main" Requires="p14">
      <p:transition spd="slow" p14:dur="2000" advTm="56310"/>
    </mc:Choice>
    <mc:Fallback>
      <p:transition spd="slow" advTm="563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0"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500"/>
                            </p:stCondLst>
                            <p:childTnLst>
                              <p:par>
                                <p:cTn id="19" presetID="10" presetClass="entr" presetSubtype="0" fill="hold" grpId="0" nodeType="after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3500"/>
                            </p:stCondLst>
                            <p:childTnLst>
                              <p:par>
                                <p:cTn id="23" presetID="10" presetClass="entr" presetSubtype="0" fill="hold" grpId="0" nodeType="after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4500"/>
                            </p:stCondLst>
                            <p:childTnLst>
                              <p:par>
                                <p:cTn id="27" presetID="10" presetClass="entr" presetSubtype="0" fill="hold" grpId="0" nodeType="after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0" fill="hold" display="0">
                  <p:stCondLst>
                    <p:cond delay="indefinite"/>
                  </p:stCondLst>
                  <p:endCondLst>
                    <p:cond evt="onStopAudio" delay="0">
                      <p:tgtEl>
                        <p:sldTgt/>
                      </p:tgtEl>
                    </p:cond>
                  </p:endCondLst>
                </p:cTn>
                <p:tgtEl>
                  <p:spTgt spid="11"/>
                </p:tgtEl>
              </p:cMediaNode>
            </p:audio>
          </p:childTnLst>
        </p:cTn>
      </p:par>
    </p:tnLst>
    <p:bldLst>
      <p:bldP spid="3" grpId="0"/>
      <p:bldP spid="6" grpId="0"/>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3" name="TextBox 2"/>
          <p:cNvSpPr txBox="1"/>
          <p:nvPr/>
        </p:nvSpPr>
        <p:spPr>
          <a:xfrm>
            <a:off x="-76200" y="152399"/>
            <a:ext cx="91440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STUDENT AND ACADEMIC SUPPORT SERVICES</a:t>
            </a:r>
            <a:endParaRPr lang="en-US" sz="3200" b="1" u="sng" dirty="0">
              <a:solidFill>
                <a:schemeClr val="tx1">
                  <a:lumMod val="65000"/>
                  <a:lumOff val="35000"/>
                </a:schemeClr>
              </a:solidFill>
              <a:latin typeface="Arial Narrow" panose="020B0606020202030204" pitchFamily="34" charset="0"/>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28900" y="1219200"/>
            <a:ext cx="3886200" cy="2594038"/>
          </a:xfrm>
          <a:prstGeom prst="rect">
            <a:avLst/>
          </a:prstGeom>
          <a:ln w="57150" cmpd="thickThin">
            <a:solidFill>
              <a:schemeClr val="tx1"/>
            </a:solidFill>
          </a:ln>
        </p:spPr>
      </p:pic>
      <p:sp>
        <p:nvSpPr>
          <p:cNvPr id="6" name="TextBox 5"/>
          <p:cNvSpPr txBox="1"/>
          <p:nvPr/>
        </p:nvSpPr>
        <p:spPr>
          <a:xfrm>
            <a:off x="304800" y="1219200"/>
            <a:ext cx="2362200" cy="1077218"/>
          </a:xfrm>
          <a:prstGeom prst="rect">
            <a:avLst/>
          </a:prstGeom>
          <a:noFill/>
        </p:spPr>
        <p:txBody>
          <a:bodyPr wrap="square" rtlCol="0">
            <a:spAutoFit/>
          </a:bodyPr>
          <a:lstStyle/>
          <a:p>
            <a:pPr algn="ctr"/>
            <a:r>
              <a:rPr lang="en-US" sz="3200" b="1" dirty="0" smtClean="0">
                <a:latin typeface="Arial Narrow" panose="020B0606020202030204" pitchFamily="34" charset="0"/>
              </a:rPr>
              <a:t>Academic Advising</a:t>
            </a:r>
            <a:endParaRPr lang="en-US" sz="3200" b="1" dirty="0">
              <a:latin typeface="Arial Narrow" panose="020B0606020202030204" pitchFamily="34" charset="0"/>
            </a:endParaRPr>
          </a:p>
        </p:txBody>
      </p:sp>
      <p:sp>
        <p:nvSpPr>
          <p:cNvPr id="7" name="TextBox 6"/>
          <p:cNvSpPr txBox="1"/>
          <p:nvPr/>
        </p:nvSpPr>
        <p:spPr>
          <a:xfrm>
            <a:off x="6515100" y="1219200"/>
            <a:ext cx="2628900" cy="2062103"/>
          </a:xfrm>
          <a:prstGeom prst="rect">
            <a:avLst/>
          </a:prstGeom>
          <a:noFill/>
        </p:spPr>
        <p:txBody>
          <a:bodyPr wrap="square" rtlCol="0">
            <a:spAutoFit/>
          </a:bodyPr>
          <a:lstStyle/>
          <a:p>
            <a:pPr algn="ctr"/>
            <a:r>
              <a:rPr lang="en-US" sz="3200" b="1" dirty="0" smtClean="0">
                <a:latin typeface="Arial Narrow" panose="020B0606020202030204" pitchFamily="34" charset="0"/>
              </a:rPr>
              <a:t>First Peoples Multicultural Advising</a:t>
            </a:r>
          </a:p>
          <a:p>
            <a:pPr algn="ctr"/>
            <a:r>
              <a:rPr lang="en-US" sz="3200" b="1" dirty="0" smtClean="0">
                <a:latin typeface="Arial Narrow" panose="020B0606020202030204" pitchFamily="34" charset="0"/>
              </a:rPr>
              <a:t>Services</a:t>
            </a:r>
            <a:endParaRPr lang="en-US" sz="3200" b="1" dirty="0">
              <a:latin typeface="Arial Narrow" panose="020B0606020202030204" pitchFamily="34" charset="0"/>
            </a:endParaRPr>
          </a:p>
        </p:txBody>
      </p:sp>
      <p:sp>
        <p:nvSpPr>
          <p:cNvPr id="8" name="TextBox 7"/>
          <p:cNvSpPr txBox="1"/>
          <p:nvPr/>
        </p:nvSpPr>
        <p:spPr>
          <a:xfrm>
            <a:off x="533400" y="3746182"/>
            <a:ext cx="2514600" cy="1077218"/>
          </a:xfrm>
          <a:prstGeom prst="rect">
            <a:avLst/>
          </a:prstGeom>
          <a:noFill/>
        </p:spPr>
        <p:txBody>
          <a:bodyPr wrap="square" rtlCol="0">
            <a:spAutoFit/>
          </a:bodyPr>
          <a:lstStyle/>
          <a:p>
            <a:pPr algn="ctr"/>
            <a:r>
              <a:rPr lang="en-US" sz="3200" b="1" dirty="0" smtClean="0">
                <a:latin typeface="Arial Narrow" panose="020B0606020202030204" pitchFamily="34" charset="0"/>
              </a:rPr>
              <a:t>Access Services</a:t>
            </a:r>
            <a:endParaRPr lang="en-US" sz="3200" b="1" dirty="0">
              <a:latin typeface="Arial Narrow" panose="020B0606020202030204" pitchFamily="34" charset="0"/>
            </a:endParaRPr>
          </a:p>
        </p:txBody>
      </p:sp>
      <p:sp>
        <p:nvSpPr>
          <p:cNvPr id="9" name="TextBox 8"/>
          <p:cNvSpPr txBox="1"/>
          <p:nvPr/>
        </p:nvSpPr>
        <p:spPr>
          <a:xfrm>
            <a:off x="5767277" y="4073204"/>
            <a:ext cx="3390900" cy="584775"/>
          </a:xfrm>
          <a:prstGeom prst="rect">
            <a:avLst/>
          </a:prstGeom>
          <a:noFill/>
        </p:spPr>
        <p:txBody>
          <a:bodyPr wrap="square" rtlCol="0">
            <a:spAutoFit/>
          </a:bodyPr>
          <a:lstStyle/>
          <a:p>
            <a:pPr algn="ctr"/>
            <a:r>
              <a:rPr lang="en-US" sz="3200" b="1" dirty="0" smtClean="0">
                <a:latin typeface="Arial Narrow" panose="020B0606020202030204" pitchFamily="34" charset="0"/>
              </a:rPr>
              <a:t>Trio/Key</a:t>
            </a:r>
            <a:endParaRPr lang="en-US" sz="3200" b="1" dirty="0">
              <a:latin typeface="Arial Narrow" panose="020B0606020202030204" pitchFamily="34" charset="0"/>
            </a:endParaRPr>
          </a:p>
        </p:txBody>
      </p:sp>
      <p:sp>
        <p:nvSpPr>
          <p:cNvPr id="10" name="TextBox 9"/>
          <p:cNvSpPr txBox="1"/>
          <p:nvPr/>
        </p:nvSpPr>
        <p:spPr>
          <a:xfrm>
            <a:off x="3162300" y="4953000"/>
            <a:ext cx="2819400" cy="1077218"/>
          </a:xfrm>
          <a:prstGeom prst="rect">
            <a:avLst/>
          </a:prstGeom>
          <a:noFill/>
        </p:spPr>
        <p:txBody>
          <a:bodyPr wrap="square" rtlCol="0">
            <a:spAutoFit/>
          </a:bodyPr>
          <a:lstStyle/>
          <a:p>
            <a:pPr algn="ctr"/>
            <a:r>
              <a:rPr lang="en-US" sz="3200" b="1" dirty="0" smtClean="0">
                <a:latin typeface="Arial Narrow" panose="020B0606020202030204" pitchFamily="34" charset="0"/>
              </a:rPr>
              <a:t>Career Development</a:t>
            </a:r>
            <a:endParaRPr lang="en-US" sz="3200" b="1" dirty="0">
              <a:latin typeface="Arial Narrow" panose="020B0606020202030204" pitchFamily="34" charset="0"/>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036933760"/>
      </p:ext>
    </p:extLst>
  </p:cSld>
  <p:clrMapOvr>
    <a:masterClrMapping/>
  </p:clrMapOvr>
  <mc:AlternateContent xmlns:mc="http://schemas.openxmlformats.org/markup-compatibility/2006">
    <mc:Choice xmlns:p14="http://schemas.microsoft.com/office/powerpoint/2010/main" Requires="p14">
      <p:transition spd="slow" p14:dur="2000" advTm="17374"/>
    </mc:Choice>
    <mc:Fallback>
      <p:transition spd="slow" advTm="173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10"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500"/>
                            </p:stCondLst>
                            <p:childTnLst>
                              <p:par>
                                <p:cTn id="19" presetID="10" presetClass="entr" presetSubtype="0" fill="hold" grpId="0" nodeType="after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3500"/>
                            </p:stCondLst>
                            <p:childTnLst>
                              <p:par>
                                <p:cTn id="23" presetID="10" presetClass="entr" presetSubtype="0" fill="hold" grpId="0" nodeType="after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4500"/>
                            </p:stCondLst>
                            <p:childTnLst>
                              <p:par>
                                <p:cTn id="27" presetID="10" presetClass="entr" presetSubtype="0" fill="hold" grpId="0" nodeType="after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5500"/>
                            </p:stCondLst>
                            <p:childTnLst>
                              <p:par>
                                <p:cTn id="31" presetID="10" presetClass="entr" presetSubtype="0" fill="hold" grpId="0" nodeType="afterEffect">
                                  <p:stCondLst>
                                    <p:cond delay="5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5"/>
                </p:tgtEl>
              </p:cMediaNode>
            </p:audio>
          </p:childTnLst>
        </p:cTn>
      </p:par>
    </p:tnLst>
    <p:bldLst>
      <p:bldP spid="3" grpId="0"/>
      <p:bldP spid="6" grpId="0"/>
      <p:bldP spid="7" grpId="0"/>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b="1" u="sng" dirty="0" smtClean="0">
                <a:solidFill>
                  <a:schemeClr val="tx1">
                    <a:lumMod val="50000"/>
                    <a:lumOff val="50000"/>
                  </a:schemeClr>
                </a:solidFill>
                <a:latin typeface="Arial Narrow" panose="020B0606020202030204" pitchFamily="34" charset="0"/>
              </a:rPr>
              <a:t>THE JOURNEY IN 3 PARTS</a:t>
            </a:r>
            <a:endParaRPr lang="en-US" sz="4000" b="1" u="sng" dirty="0">
              <a:solidFill>
                <a:schemeClr val="tx1">
                  <a:lumMod val="50000"/>
                  <a:lumOff val="50000"/>
                </a:schemeClr>
              </a:solidFill>
              <a:latin typeface="Arial Narrow" panose="020B0606020202030204" pitchFamily="34" charset="0"/>
            </a:endParaRPr>
          </a:p>
        </p:txBody>
      </p:sp>
      <p:pic>
        <p:nvPicPr>
          <p:cNvPr id="4" name="Content Placeholder 3"/>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457200" y="1303106"/>
            <a:ext cx="2556648" cy="1706563"/>
          </a:xfrm>
          <a:ln w="57150">
            <a:solidFill>
              <a:schemeClr val="tx1"/>
            </a:solidFill>
          </a:ln>
        </p:spPr>
      </p:pic>
      <p:sp>
        <p:nvSpPr>
          <p:cNvPr id="5" name="TextBox 4"/>
          <p:cNvSpPr txBox="1"/>
          <p:nvPr/>
        </p:nvSpPr>
        <p:spPr>
          <a:xfrm>
            <a:off x="457200" y="3200400"/>
            <a:ext cx="2514600" cy="1077218"/>
          </a:xfrm>
          <a:prstGeom prst="rect">
            <a:avLst/>
          </a:prstGeom>
          <a:noFill/>
        </p:spPr>
        <p:txBody>
          <a:bodyPr wrap="square" rtlCol="0">
            <a:spAutoFit/>
          </a:bodyPr>
          <a:lstStyle/>
          <a:p>
            <a:pPr algn="ctr"/>
            <a:r>
              <a:rPr lang="en-US" sz="3200" b="1" dirty="0" smtClean="0">
                <a:latin typeface="Arial Narrow" panose="020B0606020202030204" pitchFamily="34" charset="0"/>
              </a:rPr>
              <a:t>1. The New Landscape</a:t>
            </a:r>
            <a:endParaRPr lang="en-US" sz="3200" b="1" dirty="0">
              <a:latin typeface="Arial Narrow" panose="020B0606020202030204" pitchFamily="34" charset="0"/>
            </a:endParaRP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81400" y="3581400"/>
            <a:ext cx="2514314" cy="1678305"/>
          </a:xfrm>
          <a:prstGeom prst="rect">
            <a:avLst/>
          </a:prstGeom>
          <a:ln w="57150">
            <a:solidFill>
              <a:schemeClr val="tx1"/>
            </a:solidFill>
          </a:ln>
        </p:spPr>
      </p:pic>
      <p:sp>
        <p:nvSpPr>
          <p:cNvPr id="8" name="TextBox 7"/>
          <p:cNvSpPr txBox="1"/>
          <p:nvPr/>
        </p:nvSpPr>
        <p:spPr>
          <a:xfrm>
            <a:off x="3124200" y="5486400"/>
            <a:ext cx="3429000" cy="1077218"/>
          </a:xfrm>
          <a:prstGeom prst="rect">
            <a:avLst/>
          </a:prstGeom>
          <a:noFill/>
        </p:spPr>
        <p:txBody>
          <a:bodyPr wrap="square" rtlCol="0">
            <a:spAutoFit/>
          </a:bodyPr>
          <a:lstStyle/>
          <a:p>
            <a:pPr algn="ctr"/>
            <a:r>
              <a:rPr lang="en-US" sz="3200" b="1" dirty="0" smtClean="0">
                <a:latin typeface="Arial Narrow" panose="020B0606020202030204" pitchFamily="34" charset="0"/>
              </a:rPr>
              <a:t>2. Resources for </a:t>
            </a:r>
          </a:p>
          <a:p>
            <a:pPr algn="ctr"/>
            <a:r>
              <a:rPr lang="en-US" sz="3200" b="1" dirty="0" smtClean="0">
                <a:latin typeface="Arial Narrow" panose="020B0606020202030204" pitchFamily="34" charset="0"/>
              </a:rPr>
              <a:t>the Journey</a:t>
            </a:r>
            <a:endParaRPr lang="en-US" sz="3200" b="1" dirty="0">
              <a:latin typeface="Arial Narrow" panose="020B0606020202030204" pitchFamily="34" charset="0"/>
            </a:endParaRPr>
          </a:p>
        </p:txBody>
      </p:sp>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58000" y="1295400"/>
            <a:ext cx="1679257" cy="2515741"/>
          </a:xfrm>
          <a:prstGeom prst="rect">
            <a:avLst/>
          </a:prstGeom>
          <a:ln w="57150">
            <a:solidFill>
              <a:schemeClr val="tx1"/>
            </a:solidFill>
          </a:ln>
        </p:spPr>
      </p:pic>
      <p:sp>
        <p:nvSpPr>
          <p:cNvPr id="10" name="TextBox 9"/>
          <p:cNvSpPr txBox="1"/>
          <p:nvPr/>
        </p:nvSpPr>
        <p:spPr>
          <a:xfrm>
            <a:off x="6553200" y="4038600"/>
            <a:ext cx="2438400" cy="1077218"/>
          </a:xfrm>
          <a:prstGeom prst="rect">
            <a:avLst/>
          </a:prstGeom>
          <a:noFill/>
        </p:spPr>
        <p:txBody>
          <a:bodyPr wrap="square" rtlCol="0">
            <a:spAutoFit/>
          </a:bodyPr>
          <a:lstStyle/>
          <a:p>
            <a:pPr algn="ctr"/>
            <a:r>
              <a:rPr lang="en-US" sz="3200" b="1" dirty="0" smtClean="0">
                <a:latin typeface="Arial Narrow" panose="020B0606020202030204" pitchFamily="34" charset="0"/>
              </a:rPr>
              <a:t>3. Rewards of </a:t>
            </a:r>
            <a:r>
              <a:rPr lang="en-US" sz="3200" b="1" dirty="0">
                <a:latin typeface="Arial Narrow" panose="020B0606020202030204" pitchFamily="34" charset="0"/>
              </a:rPr>
              <a:t>t</a:t>
            </a:r>
            <a:r>
              <a:rPr lang="en-US" sz="3200" b="1" dirty="0" smtClean="0">
                <a:latin typeface="Arial Narrow" panose="020B0606020202030204" pitchFamily="34" charset="0"/>
              </a:rPr>
              <a:t>he Journey</a:t>
            </a:r>
            <a:endParaRPr lang="en-US" sz="3200" b="1" dirty="0">
              <a:latin typeface="Arial Narrow" panose="020B0606020202030204" pitchFamily="34" charset="0"/>
            </a:endParaRPr>
          </a:p>
        </p:txBody>
      </p:sp>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41102" y="1068416"/>
            <a:ext cx="3151379" cy="4721168"/>
          </a:xfrm>
          <a:prstGeom prst="rect">
            <a:avLst/>
          </a:prstGeom>
          <a:ln w="76200">
            <a:solidFill>
              <a:schemeClr val="tx1"/>
            </a:solidFill>
          </a:ln>
        </p:spPr>
      </p:pic>
      <p:sp>
        <p:nvSpPr>
          <p:cNvPr id="7" name="TextBox 6"/>
          <p:cNvSpPr txBox="1"/>
          <p:nvPr/>
        </p:nvSpPr>
        <p:spPr>
          <a:xfrm>
            <a:off x="1219200" y="5791200"/>
            <a:ext cx="6858000" cy="769441"/>
          </a:xfrm>
          <a:prstGeom prst="rect">
            <a:avLst/>
          </a:prstGeom>
          <a:noFill/>
        </p:spPr>
        <p:txBody>
          <a:bodyPr wrap="square" rtlCol="0">
            <a:spAutoFit/>
          </a:bodyPr>
          <a:lstStyle/>
          <a:p>
            <a:pPr algn="ctr"/>
            <a:r>
              <a:rPr lang="en-US" sz="4400" b="1" dirty="0" smtClean="0">
                <a:latin typeface="Arial Narrow" panose="020B0606020202030204" pitchFamily="34" charset="0"/>
              </a:rPr>
              <a:t>Rewards of </a:t>
            </a:r>
            <a:r>
              <a:rPr lang="en-US" sz="4400" b="1" dirty="0">
                <a:latin typeface="Arial Narrow" panose="020B0606020202030204" pitchFamily="34" charset="0"/>
              </a:rPr>
              <a:t>t</a:t>
            </a:r>
            <a:r>
              <a:rPr lang="en-US" sz="4400" b="1" dirty="0" smtClean="0">
                <a:latin typeface="Arial Narrow" panose="020B0606020202030204" pitchFamily="34" charset="0"/>
              </a:rPr>
              <a:t>he Journey</a:t>
            </a:r>
            <a:endParaRPr lang="en-US" sz="4400" b="1" dirty="0">
              <a:latin typeface="Arial Narrow" panose="020B0606020202030204" pitchFamily="34" charset="0"/>
            </a:endParaRPr>
          </a:p>
        </p:txBody>
      </p:sp>
      <p:pic>
        <p:nvPicPr>
          <p:cNvPr id="11" name="Audio 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764532317"/>
      </p:ext>
    </p:extLst>
  </p:cSld>
  <p:clrMapOvr>
    <a:masterClrMapping/>
  </p:clrMapOvr>
  <mc:AlternateContent xmlns:mc="http://schemas.openxmlformats.org/markup-compatibility/2006">
    <mc:Choice xmlns:p14="http://schemas.microsoft.com/office/powerpoint/2010/main" Requires="p14">
      <p:transition spd="slow" p14:dur="2000" advTm="35129"/>
    </mc:Choice>
    <mc:Fallback>
      <p:transition spd="slow" advTm="351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0"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000"/>
                            </p:stCondLst>
                            <p:childTnLst>
                              <p:par>
                                <p:cTn id="15" presetID="10" presetClass="entr" presetSubtype="0" fill="hold" nodeType="after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2000"/>
                            </p:stCondLst>
                            <p:childTnLst>
                              <p:par>
                                <p:cTn id="19" presetID="10" presetClass="entr" presetSubtype="0" fill="hold" grpId="0" nodeType="after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3000"/>
                            </p:stCondLst>
                            <p:childTnLst>
                              <p:par>
                                <p:cTn id="23" presetID="10" presetClass="entr" presetSubtype="0" fill="hold" nodeType="after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4000"/>
                            </p:stCondLst>
                            <p:childTnLst>
                              <p:par>
                                <p:cTn id="27" presetID="10" presetClass="entr" presetSubtype="0" fill="hold" grpId="0" nodeType="afterEffect">
                                  <p:stCondLst>
                                    <p:cond delay="5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5000"/>
                            </p:stCondLst>
                            <p:childTnLst>
                              <p:par>
                                <p:cTn id="31" presetID="10" presetClass="entr" presetSubtype="0" fill="hold" nodeType="afterEffect">
                                  <p:stCondLst>
                                    <p:cond delay="5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6000"/>
                            </p:stCondLst>
                            <p:childTnLst>
                              <p:par>
                                <p:cTn id="35" presetID="10" presetClass="exit" presetSubtype="0" fill="hold" nodeType="afterEffect">
                                  <p:stCondLst>
                                    <p:cond delay="50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50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nodeType="withEffect">
                                  <p:stCondLst>
                                    <p:cond delay="50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xit" presetSubtype="0" fill="hold" grpId="1" nodeType="withEffect">
                                  <p:stCondLst>
                                    <p:cond delay="500"/>
                                  </p:stCondLst>
                                  <p:childTnLst>
                                    <p:animEffect transition="out" filter="fade">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childTnLst>
                          </p:cTn>
                        </p:par>
                        <p:par>
                          <p:cTn id="47" fill="hold">
                            <p:stCondLst>
                              <p:cond delay="7000"/>
                            </p:stCondLst>
                            <p:childTnLst>
                              <p:par>
                                <p:cTn id="48" presetID="1" presetClass="exit" presetSubtype="0" fill="hold" nodeType="afterEffect">
                                  <p:stCondLst>
                                    <p:cond delay="1500"/>
                                  </p:stCondLst>
                                  <p:childTnLst>
                                    <p:set>
                                      <p:cBhvr>
                                        <p:cTn id="49" dur="1" fill="hold">
                                          <p:stCondLst>
                                            <p:cond delay="0"/>
                                          </p:stCondLst>
                                        </p:cTn>
                                        <p:tgtEl>
                                          <p:spTgt spid="9"/>
                                        </p:tgtEl>
                                        <p:attrNameLst>
                                          <p:attrName>style.visibility</p:attrName>
                                        </p:attrNameLst>
                                      </p:cBhvr>
                                      <p:to>
                                        <p:strVal val="hidden"/>
                                      </p:to>
                                    </p:set>
                                  </p:childTnLst>
                                </p:cTn>
                              </p:par>
                              <p:par>
                                <p:cTn id="50" presetID="1" presetClass="exit" presetSubtype="0" fill="hold" grpId="1" nodeType="withEffect">
                                  <p:stCondLst>
                                    <p:cond delay="1500"/>
                                  </p:stCondLst>
                                  <p:childTnLst>
                                    <p:set>
                                      <p:cBhvr>
                                        <p:cTn id="51" dur="1" fill="hold">
                                          <p:stCondLst>
                                            <p:cond delay="0"/>
                                          </p:stCondLst>
                                        </p:cTn>
                                        <p:tgtEl>
                                          <p:spTgt spid="10"/>
                                        </p:tgtEl>
                                        <p:attrNameLst>
                                          <p:attrName>style.visibility</p:attrName>
                                        </p:attrNameLst>
                                      </p:cBhvr>
                                      <p:to>
                                        <p:strVal val="hidden"/>
                                      </p:to>
                                    </p:set>
                                  </p:childTnLst>
                                </p:cTn>
                              </p:par>
                            </p:childTnLst>
                          </p:cTn>
                        </p:par>
                        <p:par>
                          <p:cTn id="52" fill="hold">
                            <p:stCondLst>
                              <p:cond delay="8500"/>
                            </p:stCondLst>
                            <p:childTnLst>
                              <p:par>
                                <p:cTn id="53" presetID="1" presetClass="entr" presetSubtype="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childTnLst>
                                </p:cTn>
                              </p:par>
                            </p:childTnLst>
                          </p:cTn>
                        </p:par>
                        <p:par>
                          <p:cTn id="55" fill="hold">
                            <p:stCondLst>
                              <p:cond delay="8500"/>
                            </p:stCondLst>
                            <p:childTnLst>
                              <p:par>
                                <p:cTn id="56" presetID="53" presetClass="entr" presetSubtype="16" fill="hold" grpId="0" nodeType="afterEffect">
                                  <p:stCondLst>
                                    <p:cond delay="500"/>
                                  </p:stCondLst>
                                  <p:childTnLst>
                                    <p:set>
                                      <p:cBhvr>
                                        <p:cTn id="57" dur="1" fill="hold">
                                          <p:stCondLst>
                                            <p:cond delay="0"/>
                                          </p:stCondLst>
                                        </p:cTn>
                                        <p:tgtEl>
                                          <p:spTgt spid="7">
                                            <p:txEl>
                                              <p:pRg st="0" end="0"/>
                                            </p:txEl>
                                          </p:spTgt>
                                        </p:tgtEl>
                                        <p:attrNameLst>
                                          <p:attrName>style.visibility</p:attrName>
                                        </p:attrNameLst>
                                      </p:cBhvr>
                                      <p:to>
                                        <p:strVal val="visible"/>
                                      </p:to>
                                    </p:set>
                                    <p:anim calcmode="lin" valueType="num">
                                      <p:cBhvr>
                                        <p:cTn id="58"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59"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6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1" fill="hold" display="0">
                  <p:stCondLst>
                    <p:cond delay="indefinite"/>
                  </p:stCondLst>
                  <p:endCondLst>
                    <p:cond evt="onStopAudio" delay="0">
                      <p:tgtEl>
                        <p:sldTgt/>
                      </p:tgtEl>
                    </p:cond>
                  </p:endCondLst>
                </p:cTn>
                <p:tgtEl>
                  <p:spTgt spid="11"/>
                </p:tgtEl>
              </p:cMediaNode>
            </p:audio>
          </p:childTnLst>
        </p:cTn>
      </p:par>
    </p:tnLst>
    <p:bldLst>
      <p:bldP spid="2" grpId="0"/>
      <p:bldP spid="5" grpId="0"/>
      <p:bldP spid="5" grpId="1"/>
      <p:bldP spid="8" grpId="0"/>
      <p:bldP spid="8" grpId="1"/>
      <p:bldP spid="10" grpId="0"/>
      <p:bldP spid="10" grpId="1"/>
      <p:bldP spid="7"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3" name="TextBox 2"/>
          <p:cNvSpPr txBox="1"/>
          <p:nvPr/>
        </p:nvSpPr>
        <p:spPr>
          <a:xfrm>
            <a:off x="0" y="152400"/>
            <a:ext cx="91440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YOUR EVERGREEN TRANSCRIPT CONTAINS</a:t>
            </a:r>
            <a:endParaRPr lang="en-US" sz="3200" b="1" u="sng" dirty="0">
              <a:solidFill>
                <a:schemeClr val="tx1">
                  <a:lumMod val="65000"/>
                  <a:lumOff val="35000"/>
                </a:schemeClr>
              </a:solidFill>
              <a:latin typeface="Arial Narrow" panose="020B0606020202030204" pitchFamily="34" charset="0"/>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00448" y="2384296"/>
            <a:ext cx="4543103" cy="3032522"/>
          </a:xfrm>
          <a:prstGeom prst="rect">
            <a:avLst/>
          </a:prstGeom>
          <a:ln w="57150" cmpd="thickThin">
            <a:solidFill>
              <a:schemeClr val="tx1"/>
            </a:solidFill>
          </a:ln>
        </p:spPr>
      </p:pic>
      <p:sp>
        <p:nvSpPr>
          <p:cNvPr id="6" name="TextBox 5"/>
          <p:cNvSpPr txBox="1"/>
          <p:nvPr/>
        </p:nvSpPr>
        <p:spPr>
          <a:xfrm>
            <a:off x="2607067" y="1066800"/>
            <a:ext cx="4038600" cy="1077218"/>
          </a:xfrm>
          <a:prstGeom prst="rect">
            <a:avLst/>
          </a:prstGeom>
          <a:noFill/>
        </p:spPr>
        <p:txBody>
          <a:bodyPr wrap="square" rtlCol="0">
            <a:spAutoFit/>
          </a:bodyPr>
          <a:lstStyle/>
          <a:p>
            <a:pPr algn="ctr"/>
            <a:r>
              <a:rPr lang="en-US" sz="3200" b="1" dirty="0" smtClean="0">
                <a:latin typeface="Arial Narrow" panose="020B0606020202030204" pitchFamily="34" charset="0"/>
              </a:rPr>
              <a:t>Your Academic Statement</a:t>
            </a:r>
            <a:endParaRPr lang="en-US" sz="3200" b="1" dirty="0">
              <a:latin typeface="Arial Narrow" panose="020B0606020202030204" pitchFamily="34" charset="0"/>
            </a:endParaRPr>
          </a:p>
        </p:txBody>
      </p:sp>
      <p:sp>
        <p:nvSpPr>
          <p:cNvPr id="7" name="TextBox 6"/>
          <p:cNvSpPr txBox="1"/>
          <p:nvPr/>
        </p:nvSpPr>
        <p:spPr>
          <a:xfrm>
            <a:off x="67611" y="3173112"/>
            <a:ext cx="2209800" cy="1077218"/>
          </a:xfrm>
          <a:prstGeom prst="rect">
            <a:avLst/>
          </a:prstGeom>
          <a:noFill/>
        </p:spPr>
        <p:txBody>
          <a:bodyPr wrap="square" rtlCol="0">
            <a:spAutoFit/>
          </a:bodyPr>
          <a:lstStyle/>
          <a:p>
            <a:pPr algn="ctr"/>
            <a:r>
              <a:rPr lang="en-US" sz="3200" b="1" dirty="0" smtClean="0">
                <a:latin typeface="Arial Narrow" panose="020B0606020202030204" pitchFamily="34" charset="0"/>
              </a:rPr>
              <a:t>Credit Summary</a:t>
            </a:r>
            <a:endParaRPr lang="en-US" sz="3200" b="1" dirty="0">
              <a:latin typeface="Arial Narrow" panose="020B0606020202030204" pitchFamily="34" charset="0"/>
            </a:endParaRPr>
          </a:p>
        </p:txBody>
      </p:sp>
      <p:sp>
        <p:nvSpPr>
          <p:cNvPr id="8" name="TextBox 7"/>
          <p:cNvSpPr txBox="1"/>
          <p:nvPr/>
        </p:nvSpPr>
        <p:spPr>
          <a:xfrm>
            <a:off x="6718442" y="3388621"/>
            <a:ext cx="2514600" cy="584775"/>
          </a:xfrm>
          <a:prstGeom prst="rect">
            <a:avLst/>
          </a:prstGeom>
          <a:noFill/>
        </p:spPr>
        <p:txBody>
          <a:bodyPr wrap="square" rtlCol="0">
            <a:spAutoFit/>
          </a:bodyPr>
          <a:lstStyle/>
          <a:p>
            <a:pPr algn="ctr"/>
            <a:r>
              <a:rPr lang="en-US" sz="3200" b="1" dirty="0" smtClean="0">
                <a:latin typeface="Arial Narrow" panose="020B0606020202030204" pitchFamily="34" charset="0"/>
              </a:rPr>
              <a:t> Evaluations</a:t>
            </a:r>
            <a:endParaRPr lang="en-US" sz="3200" b="1" dirty="0">
              <a:latin typeface="Arial Narrow" panose="020B0606020202030204" pitchFamily="34" charset="0"/>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292885549"/>
      </p:ext>
    </p:extLst>
  </p:cSld>
  <p:clrMapOvr>
    <a:masterClrMapping/>
  </p:clrMapOvr>
  <mc:AlternateContent xmlns:mc="http://schemas.openxmlformats.org/markup-compatibility/2006">
    <mc:Choice xmlns:p14="http://schemas.microsoft.com/office/powerpoint/2010/main" Requires="p14">
      <p:transition spd="slow" p14:dur="2000" advTm="36125"/>
    </mc:Choice>
    <mc:Fallback>
      <p:transition spd="slow" advTm="361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10"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500"/>
                            </p:stCondLst>
                            <p:childTnLst>
                              <p:par>
                                <p:cTn id="19" presetID="10" presetClass="entr" presetSubtype="0" fill="hold" grpId="0" nodeType="after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3500"/>
                            </p:stCondLst>
                            <p:childTnLst>
                              <p:par>
                                <p:cTn id="23" presetID="10" presetClass="entr" presetSubtype="0" fill="hold" grpId="0" nodeType="after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6" fill="hold" display="0">
                  <p:stCondLst>
                    <p:cond delay="indefinite"/>
                  </p:stCondLst>
                  <p:endCondLst>
                    <p:cond evt="onStopAudio" delay="0">
                      <p:tgtEl>
                        <p:sldTgt/>
                      </p:tgtEl>
                    </p:cond>
                  </p:endCondLst>
                </p:cTn>
                <p:tgtEl>
                  <p:spTgt spid="5"/>
                </p:tgtEl>
              </p:cMediaNode>
            </p:audio>
          </p:childTnLst>
        </p:cTn>
      </p:par>
    </p:tnLst>
    <p:bldLst>
      <p:bldP spid="3"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765" y="166871"/>
            <a:ext cx="8188468" cy="6524257"/>
          </a:xfrm>
          <a:prstGeom prst="rect">
            <a:avLst/>
          </a:prstGeom>
          <a:ln w="57150">
            <a:solidFill>
              <a:schemeClr val="tx1"/>
            </a:solidFill>
          </a:ln>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219043709"/>
      </p:ext>
    </p:extLst>
  </p:cSld>
  <p:clrMapOvr>
    <a:masterClrMapping/>
  </p:clrMapOvr>
  <mc:AlternateContent xmlns:mc="http://schemas.openxmlformats.org/markup-compatibility/2006">
    <mc:Choice xmlns:p14="http://schemas.microsoft.com/office/powerpoint/2010/main" Requires="p14">
      <p:transition spd="slow" p14:dur="2000" advTm="28863"/>
    </mc:Choice>
    <mc:Fallback>
      <p:transition spd="slow" advTm="288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6"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circle(in)">
                                      <p:cBhvr>
                                        <p:cTn id="9"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6000" r="-6000"/>
          </a:stretch>
        </a:blipFill>
        <a:effectLst/>
      </p:bgPr>
    </p:bg>
    <p:spTree>
      <p:nvGrpSpPr>
        <p:cNvPr id="1" name=""/>
        <p:cNvGrpSpPr/>
        <p:nvPr/>
      </p:nvGrpSpPr>
      <p:grpSpPr>
        <a:xfrm>
          <a:off x="0" y="0"/>
          <a:ext cx="0" cy="0"/>
          <a:chOff x="0" y="0"/>
          <a:chExt cx="0" cy="0"/>
        </a:xfrm>
      </p:grpSpPr>
      <p:sp>
        <p:nvSpPr>
          <p:cNvPr id="3" name="TextBox 2"/>
          <p:cNvSpPr txBox="1"/>
          <p:nvPr/>
        </p:nvSpPr>
        <p:spPr>
          <a:xfrm>
            <a:off x="361950" y="34183"/>
            <a:ext cx="8839200" cy="584775"/>
          </a:xfrm>
          <a:prstGeom prst="rect">
            <a:avLst/>
          </a:prstGeom>
          <a:noFill/>
        </p:spPr>
        <p:txBody>
          <a:bodyPr wrap="square" rtlCol="0">
            <a:spAutoFit/>
          </a:bodyPr>
          <a:lstStyle/>
          <a:p>
            <a:pPr algn="ctr"/>
            <a:r>
              <a:rPr lang="en-US" sz="3200" b="1" dirty="0" smtClean="0">
                <a:solidFill>
                  <a:schemeClr val="tx1">
                    <a:lumMod val="65000"/>
                    <a:lumOff val="35000"/>
                  </a:schemeClr>
                </a:solidFill>
                <a:latin typeface="Arial Narrow" panose="020B0606020202030204" pitchFamily="34" charset="0"/>
              </a:rPr>
              <a:t>   </a:t>
            </a:r>
            <a:r>
              <a:rPr lang="en-US" sz="3200" b="1" u="sng" dirty="0" smtClean="0">
                <a:solidFill>
                  <a:schemeClr val="tx1">
                    <a:lumMod val="65000"/>
                    <a:lumOff val="35000"/>
                  </a:schemeClr>
                </a:solidFill>
                <a:latin typeface="Arial Narrow" panose="020B0606020202030204" pitchFamily="34" charset="0"/>
              </a:rPr>
              <a:t>WHAT WILL YOUR GREENER PATH LOOK LIKE?</a:t>
            </a:r>
            <a:endParaRPr lang="en-US" sz="3200" b="1" u="sng" dirty="0">
              <a:solidFill>
                <a:schemeClr val="tx1">
                  <a:lumMod val="65000"/>
                  <a:lumOff val="35000"/>
                </a:schemeClr>
              </a:solidFill>
              <a:latin typeface="Arial Narrow" panose="020B0606020202030204" pitchFamily="34" charset="0"/>
            </a:endParaRPr>
          </a:p>
        </p:txBody>
      </p:sp>
      <p:sp>
        <p:nvSpPr>
          <p:cNvPr id="4" name="TextBox 3"/>
          <p:cNvSpPr txBox="1"/>
          <p:nvPr/>
        </p:nvSpPr>
        <p:spPr>
          <a:xfrm>
            <a:off x="2590800" y="618958"/>
            <a:ext cx="3962400" cy="3416320"/>
          </a:xfrm>
          <a:prstGeom prst="rect">
            <a:avLst/>
          </a:prstGeom>
          <a:noFill/>
        </p:spPr>
        <p:txBody>
          <a:bodyPr wrap="square" rtlCol="0">
            <a:spAutoFit/>
          </a:bodyPr>
          <a:lstStyle/>
          <a:p>
            <a:pPr algn="ctr"/>
            <a:r>
              <a:rPr lang="en-US" sz="3600" b="1" dirty="0" smtClean="0">
                <a:latin typeface="Arial Narrow" panose="020B0606020202030204" pitchFamily="34" charset="0"/>
              </a:rPr>
              <a:t>“If you can see your path laid out in front of you</a:t>
            </a:r>
          </a:p>
          <a:p>
            <a:pPr algn="ctr"/>
            <a:r>
              <a:rPr lang="en-US" sz="3600" b="1" dirty="0" smtClean="0">
                <a:latin typeface="Arial Narrow" panose="020B0606020202030204" pitchFamily="34" charset="0"/>
              </a:rPr>
              <a:t> step by step,</a:t>
            </a:r>
          </a:p>
          <a:p>
            <a:pPr algn="ctr"/>
            <a:r>
              <a:rPr lang="en-US" sz="3600" b="1" dirty="0" smtClean="0">
                <a:latin typeface="Arial Narrow" panose="020B0606020202030204" pitchFamily="34" charset="0"/>
              </a:rPr>
              <a:t> You know it’s </a:t>
            </a:r>
          </a:p>
          <a:p>
            <a:pPr algn="ctr"/>
            <a:r>
              <a:rPr lang="en-US" sz="3600" b="1" dirty="0">
                <a:latin typeface="Arial Narrow" panose="020B0606020202030204" pitchFamily="34" charset="0"/>
              </a:rPr>
              <a:t>n</a:t>
            </a:r>
            <a:r>
              <a:rPr lang="en-US" sz="3600" b="1" dirty="0" smtClean="0">
                <a:latin typeface="Arial Narrow" panose="020B0606020202030204" pitchFamily="34" charset="0"/>
              </a:rPr>
              <a:t>ot your path. </a:t>
            </a:r>
          </a:p>
        </p:txBody>
      </p:sp>
      <p:sp>
        <p:nvSpPr>
          <p:cNvPr id="2" name="TextBox 1"/>
          <p:cNvSpPr txBox="1"/>
          <p:nvPr/>
        </p:nvSpPr>
        <p:spPr>
          <a:xfrm>
            <a:off x="7553103" y="6211669"/>
            <a:ext cx="1524000" cy="646331"/>
          </a:xfrm>
          <a:prstGeom prst="rect">
            <a:avLst/>
          </a:prstGeom>
          <a:noFill/>
        </p:spPr>
        <p:txBody>
          <a:bodyPr wrap="square" rtlCol="0">
            <a:spAutoFit/>
          </a:bodyPr>
          <a:lstStyle/>
          <a:p>
            <a:r>
              <a:rPr lang="en-US" b="1" dirty="0" smtClean="0">
                <a:latin typeface="Arial Narrow" panose="020B0606020202030204" pitchFamily="34" charset="0"/>
              </a:rPr>
              <a:t>Joseph Campbell</a:t>
            </a:r>
            <a:endParaRPr lang="en-US" b="1" dirty="0">
              <a:latin typeface="Arial Narrow" panose="020B0606020202030204" pitchFamily="34" charset="0"/>
            </a:endParaRPr>
          </a:p>
        </p:txBody>
      </p:sp>
      <p:sp>
        <p:nvSpPr>
          <p:cNvPr id="6" name="TextBox 5"/>
          <p:cNvSpPr txBox="1"/>
          <p:nvPr/>
        </p:nvSpPr>
        <p:spPr>
          <a:xfrm>
            <a:off x="1714500" y="3886200"/>
            <a:ext cx="5715000" cy="2862322"/>
          </a:xfrm>
          <a:prstGeom prst="rect">
            <a:avLst/>
          </a:prstGeom>
          <a:noFill/>
        </p:spPr>
        <p:txBody>
          <a:bodyPr wrap="square" rtlCol="0">
            <a:spAutoFit/>
          </a:bodyPr>
          <a:lstStyle/>
          <a:p>
            <a:pPr algn="ctr"/>
            <a:r>
              <a:rPr lang="en-US" sz="3600" b="1" dirty="0" smtClean="0">
                <a:latin typeface="Arial Narrow" panose="020B0606020202030204" pitchFamily="34" charset="0"/>
              </a:rPr>
              <a:t>Your own path </a:t>
            </a:r>
          </a:p>
          <a:p>
            <a:pPr algn="ctr"/>
            <a:r>
              <a:rPr lang="en-US" sz="3600" b="1" dirty="0">
                <a:latin typeface="Arial Narrow" panose="020B0606020202030204" pitchFamily="34" charset="0"/>
              </a:rPr>
              <a:t>y</a:t>
            </a:r>
            <a:r>
              <a:rPr lang="en-US" sz="3600" b="1" dirty="0" smtClean="0">
                <a:latin typeface="Arial Narrow" panose="020B0606020202030204" pitchFamily="34" charset="0"/>
              </a:rPr>
              <a:t>ou make </a:t>
            </a:r>
          </a:p>
          <a:p>
            <a:pPr algn="ctr"/>
            <a:r>
              <a:rPr lang="en-US" sz="3600" b="1" dirty="0">
                <a:latin typeface="Arial Narrow" panose="020B0606020202030204" pitchFamily="34" charset="0"/>
              </a:rPr>
              <a:t>w</a:t>
            </a:r>
            <a:r>
              <a:rPr lang="en-US" sz="3600" b="1" dirty="0" smtClean="0">
                <a:latin typeface="Arial Narrow" panose="020B0606020202030204" pitchFamily="34" charset="0"/>
              </a:rPr>
              <a:t>ith every step </a:t>
            </a:r>
          </a:p>
          <a:p>
            <a:pPr algn="ctr"/>
            <a:r>
              <a:rPr lang="en-US" sz="3600" b="1" dirty="0">
                <a:latin typeface="Arial Narrow" panose="020B0606020202030204" pitchFamily="34" charset="0"/>
              </a:rPr>
              <a:t>y</a:t>
            </a:r>
            <a:r>
              <a:rPr lang="en-US" sz="3600" b="1" dirty="0" smtClean="0">
                <a:latin typeface="Arial Narrow" panose="020B0606020202030204" pitchFamily="34" charset="0"/>
              </a:rPr>
              <a:t>ou take</a:t>
            </a:r>
          </a:p>
          <a:p>
            <a:pPr algn="ctr"/>
            <a:r>
              <a:rPr lang="en-US" sz="3600" b="1" dirty="0" smtClean="0">
                <a:latin typeface="Arial Narrow" panose="020B0606020202030204" pitchFamily="34" charset="0"/>
              </a:rPr>
              <a:t> that’s why it’s your path.”</a:t>
            </a:r>
            <a:endParaRPr lang="en-US" sz="3600" b="1" dirty="0">
              <a:latin typeface="Arial Narrow" panose="020B0606020202030204" pitchFamily="34" charset="0"/>
            </a:endParaRPr>
          </a:p>
        </p:txBody>
      </p: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19046006"/>
      </p:ext>
    </p:extLst>
  </p:cSld>
  <p:clrMapOvr>
    <a:masterClrMapping/>
  </p:clrMapOvr>
  <mc:AlternateContent xmlns:mc="http://schemas.openxmlformats.org/markup-compatibility/2006">
    <mc:Choice xmlns:p14="http://schemas.microsoft.com/office/powerpoint/2010/main" Requires="p14">
      <p:transition spd="slow" p14:dur="2000" advTm="101506"/>
    </mc:Choice>
    <mc:Fallback>
      <p:transition spd="slow" advTm="1015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0"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10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childTnLst>
                          </p:cTn>
                        </p:par>
                        <p:par>
                          <p:cTn id="14" fill="hold">
                            <p:stCondLst>
                              <p:cond delay="2500"/>
                            </p:stCondLst>
                            <p:childTnLst>
                              <p:par>
                                <p:cTn id="15" presetID="10" presetClass="entr" presetSubtype="0" fill="hold" grpId="0" nodeType="afterEffect">
                                  <p:stCondLst>
                                    <p:cond delay="10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par>
                          <p:cTn id="18" fill="hold">
                            <p:stCondLst>
                              <p:cond delay="4500"/>
                            </p:stCondLst>
                            <p:childTnLst>
                              <p:par>
                                <p:cTn id="19" presetID="10"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9"/>
                </p:tgtEl>
              </p:cMediaNode>
            </p:audio>
          </p:childTnLst>
        </p:cTn>
      </p:par>
    </p:tnLst>
    <p:bldLst>
      <p:bldP spid="3" grpId="0"/>
      <p:bldP spid="4" grpId="0"/>
      <p:bldP spid="2"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TextBox 1"/>
          <p:cNvSpPr txBox="1"/>
          <p:nvPr/>
        </p:nvSpPr>
        <p:spPr>
          <a:xfrm>
            <a:off x="1143000" y="1066800"/>
            <a:ext cx="6705600" cy="5632311"/>
          </a:xfrm>
          <a:prstGeom prst="rect">
            <a:avLst/>
          </a:prstGeom>
          <a:noFill/>
        </p:spPr>
        <p:txBody>
          <a:bodyPr wrap="square" rtlCol="0">
            <a:spAutoFit/>
          </a:bodyPr>
          <a:lstStyle/>
          <a:p>
            <a:pPr algn="ctr"/>
            <a:r>
              <a:rPr lang="en-US" sz="2800" b="1" dirty="0" smtClean="0"/>
              <a:t>All images courtesy of The Evergreen State College, Evergreen Pictures</a:t>
            </a:r>
          </a:p>
          <a:p>
            <a:pPr algn="ctr"/>
            <a:endParaRPr lang="en-US" sz="2800" b="1" dirty="0"/>
          </a:p>
          <a:p>
            <a:pPr algn="ctr"/>
            <a:r>
              <a:rPr lang="en-US" sz="2800" b="1" dirty="0" smtClean="0"/>
              <a:t>Photographers include, but may not be limited to:</a:t>
            </a:r>
          </a:p>
          <a:p>
            <a:pPr algn="ctr"/>
            <a:r>
              <a:rPr lang="en-US" sz="2800" b="1" dirty="0" smtClean="0"/>
              <a:t>Shanna Bittle, Karissa Carlson, </a:t>
            </a:r>
          </a:p>
          <a:p>
            <a:pPr algn="ctr"/>
            <a:r>
              <a:rPr lang="en-US" sz="2800" b="1" dirty="0" smtClean="0"/>
              <a:t>Andrew Jeffers, Martin Kane, </a:t>
            </a:r>
          </a:p>
          <a:p>
            <a:pPr algn="ctr"/>
            <a:r>
              <a:rPr lang="en-US" sz="2800" b="1" dirty="0" smtClean="0"/>
              <a:t>and Paul Reynolds. </a:t>
            </a:r>
          </a:p>
          <a:p>
            <a:pPr algn="ctr"/>
            <a:endParaRPr lang="en-US" sz="2800" b="1" dirty="0"/>
          </a:p>
          <a:p>
            <a:pPr algn="ctr"/>
            <a:endParaRPr lang="en-US" sz="2800" b="1" dirty="0" smtClean="0"/>
          </a:p>
          <a:p>
            <a:pPr algn="ctr"/>
            <a:endParaRPr lang="en-US" sz="2000" dirty="0"/>
          </a:p>
          <a:p>
            <a:pPr algn="ctr"/>
            <a:r>
              <a:rPr lang="en-US" sz="2000" dirty="0" smtClean="0"/>
              <a:t>All rights reserved, no part of this presentation may be copied, used or distributed without express written permission of The Evergreen State College, Copyright 2014</a:t>
            </a:r>
            <a:endParaRPr lang="en-US" sz="2000"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995354076"/>
      </p:ext>
    </p:extLst>
  </p:cSld>
  <p:clrMapOvr>
    <a:masterClrMapping/>
  </p:clrMapOvr>
  <mc:AlternateContent xmlns:mc="http://schemas.openxmlformats.org/markup-compatibility/2006">
    <mc:Choice xmlns:p14="http://schemas.microsoft.com/office/powerpoint/2010/main" Requires="p14">
      <p:transition spd="slow" p14:dur="2000" advTm="11594"/>
    </mc:Choice>
    <mc:Fallback>
      <p:transition spd="slow" advTm="115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543514241"/>
      </p:ext>
    </p:extLst>
  </p:cSld>
  <p:clrMapOvr>
    <a:masterClrMapping/>
  </p:clrMapOvr>
  <mc:AlternateContent xmlns:mc="http://schemas.openxmlformats.org/markup-compatibility/2006">
    <mc:Choice xmlns:p14="http://schemas.microsoft.com/office/powerpoint/2010/main" Requires="p14">
      <p:transition spd="slow" p14:dur="2000" advTm="1559"/>
    </mc:Choice>
    <mc:Fallback>
      <p:transition spd="slow" advTm="15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b="1" u="sng" dirty="0" smtClean="0">
                <a:solidFill>
                  <a:schemeClr val="tx1">
                    <a:lumMod val="50000"/>
                    <a:lumOff val="50000"/>
                  </a:schemeClr>
                </a:solidFill>
                <a:latin typeface="Arial Narrow" panose="020B0606020202030204" pitchFamily="34" charset="0"/>
              </a:rPr>
              <a:t>THE JOURNEY IN 3 PARTS</a:t>
            </a:r>
            <a:endParaRPr lang="en-US" sz="4000" b="1" u="sng" dirty="0">
              <a:solidFill>
                <a:schemeClr val="tx1">
                  <a:lumMod val="50000"/>
                  <a:lumOff val="50000"/>
                </a:schemeClr>
              </a:solidFill>
              <a:latin typeface="Arial Narrow" panose="020B0606020202030204" pitchFamily="34" charset="0"/>
            </a:endParaRPr>
          </a:p>
        </p:txBody>
      </p:sp>
      <p:pic>
        <p:nvPicPr>
          <p:cNvPr id="4" name="Content Placeholder 3"/>
          <p:cNvPicPr>
            <a:picLocks noGrp="1" noChangeAspect="1"/>
          </p:cNvPicPr>
          <p:nvPr>
            <p:ph idx="1"/>
          </p:nvPr>
        </p:nvPicPr>
        <p:blipFill>
          <a:blip r:embed="rId6" cstate="print">
            <a:extLst>
              <a:ext uri="{28A0092B-C50C-407E-A947-70E740481C1C}">
                <a14:useLocalDpi xmlns:a14="http://schemas.microsoft.com/office/drawing/2010/main" val="0"/>
              </a:ext>
            </a:extLst>
          </a:blip>
          <a:stretch>
            <a:fillRect/>
          </a:stretch>
        </p:blipFill>
        <p:spPr>
          <a:xfrm>
            <a:off x="457200" y="1303106"/>
            <a:ext cx="2556648" cy="1706563"/>
          </a:xfrm>
          <a:ln w="57150">
            <a:solidFill>
              <a:schemeClr val="tx1"/>
            </a:solidFill>
          </a:ln>
        </p:spPr>
      </p:pic>
      <p:sp>
        <p:nvSpPr>
          <p:cNvPr id="5" name="TextBox 4"/>
          <p:cNvSpPr txBox="1"/>
          <p:nvPr/>
        </p:nvSpPr>
        <p:spPr>
          <a:xfrm>
            <a:off x="457200" y="3200400"/>
            <a:ext cx="2514600" cy="1077218"/>
          </a:xfrm>
          <a:prstGeom prst="rect">
            <a:avLst/>
          </a:prstGeom>
          <a:noFill/>
        </p:spPr>
        <p:txBody>
          <a:bodyPr wrap="square" rtlCol="0">
            <a:spAutoFit/>
          </a:bodyPr>
          <a:lstStyle/>
          <a:p>
            <a:pPr algn="ctr"/>
            <a:r>
              <a:rPr lang="en-US" sz="3200" b="1" dirty="0">
                <a:latin typeface="Arial Narrow" panose="020B0606020202030204" pitchFamily="34" charset="0"/>
              </a:rPr>
              <a:t>1</a:t>
            </a:r>
            <a:r>
              <a:rPr lang="en-US" sz="3200" b="1" dirty="0" smtClean="0">
                <a:latin typeface="Arial Narrow" panose="020B0606020202030204" pitchFamily="34" charset="0"/>
              </a:rPr>
              <a:t>. The New Landscape</a:t>
            </a:r>
            <a:endParaRPr lang="en-US" sz="3200" b="1" dirty="0">
              <a:latin typeface="Arial Narrow" panose="020B0606020202030204" pitchFamily="34" charset="0"/>
            </a:endParaRPr>
          </a:p>
        </p:txBody>
      </p:sp>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81400" y="3581400"/>
            <a:ext cx="2514314" cy="1678305"/>
          </a:xfrm>
          <a:prstGeom prst="rect">
            <a:avLst/>
          </a:prstGeom>
          <a:ln w="57150">
            <a:solidFill>
              <a:schemeClr val="tx1"/>
            </a:solidFill>
          </a:ln>
        </p:spPr>
      </p:pic>
      <p:sp>
        <p:nvSpPr>
          <p:cNvPr id="8" name="TextBox 7"/>
          <p:cNvSpPr txBox="1"/>
          <p:nvPr/>
        </p:nvSpPr>
        <p:spPr>
          <a:xfrm>
            <a:off x="3124200" y="5486400"/>
            <a:ext cx="3429000" cy="1077218"/>
          </a:xfrm>
          <a:prstGeom prst="rect">
            <a:avLst/>
          </a:prstGeom>
          <a:noFill/>
        </p:spPr>
        <p:txBody>
          <a:bodyPr wrap="square" rtlCol="0">
            <a:spAutoFit/>
          </a:bodyPr>
          <a:lstStyle/>
          <a:p>
            <a:pPr algn="ctr"/>
            <a:r>
              <a:rPr lang="en-US" sz="3200" b="1" dirty="0" smtClean="0">
                <a:latin typeface="Arial Narrow" panose="020B0606020202030204" pitchFamily="34" charset="0"/>
              </a:rPr>
              <a:t>2. Resources for the Journey</a:t>
            </a:r>
            <a:endParaRPr lang="en-US" sz="3200" b="1" dirty="0">
              <a:latin typeface="Arial Narrow" panose="020B0606020202030204" pitchFamily="34" charset="0"/>
            </a:endParaRPr>
          </a:p>
        </p:txBody>
      </p:sp>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58000" y="1295400"/>
            <a:ext cx="1679257" cy="2515741"/>
          </a:xfrm>
          <a:prstGeom prst="rect">
            <a:avLst/>
          </a:prstGeom>
          <a:ln w="57150">
            <a:solidFill>
              <a:schemeClr val="tx1"/>
            </a:solidFill>
          </a:ln>
        </p:spPr>
      </p:pic>
      <p:sp>
        <p:nvSpPr>
          <p:cNvPr id="10" name="TextBox 9"/>
          <p:cNvSpPr txBox="1"/>
          <p:nvPr/>
        </p:nvSpPr>
        <p:spPr>
          <a:xfrm>
            <a:off x="6553200" y="4038600"/>
            <a:ext cx="2438400" cy="1077218"/>
          </a:xfrm>
          <a:prstGeom prst="rect">
            <a:avLst/>
          </a:prstGeom>
          <a:noFill/>
        </p:spPr>
        <p:txBody>
          <a:bodyPr wrap="square" rtlCol="0">
            <a:spAutoFit/>
          </a:bodyPr>
          <a:lstStyle/>
          <a:p>
            <a:pPr algn="ctr"/>
            <a:r>
              <a:rPr lang="en-US" sz="3200" b="1" dirty="0" smtClean="0">
                <a:latin typeface="Arial Narrow" panose="020B0606020202030204" pitchFamily="34" charset="0"/>
              </a:rPr>
              <a:t>3. Rewards of the Journey</a:t>
            </a:r>
            <a:endParaRPr lang="en-US" sz="3200" b="1" dirty="0">
              <a:latin typeface="Arial Narrow" panose="020B0606020202030204" pitchFamily="34" charset="0"/>
            </a:endParaRPr>
          </a:p>
        </p:txBody>
      </p:sp>
      <p:pic>
        <p:nvPicPr>
          <p:cNvPr id="3" name="Picture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58348" y="1295400"/>
            <a:ext cx="6400800" cy="4272534"/>
          </a:xfrm>
          <a:prstGeom prst="rect">
            <a:avLst/>
          </a:prstGeom>
          <a:ln w="76200">
            <a:solidFill>
              <a:schemeClr val="tx1"/>
            </a:solidFill>
          </a:ln>
        </p:spPr>
      </p:pic>
      <p:sp>
        <p:nvSpPr>
          <p:cNvPr id="7" name="TextBox 6"/>
          <p:cNvSpPr txBox="1"/>
          <p:nvPr/>
        </p:nvSpPr>
        <p:spPr>
          <a:xfrm>
            <a:off x="1842052" y="5832992"/>
            <a:ext cx="5715000" cy="769441"/>
          </a:xfrm>
          <a:prstGeom prst="rect">
            <a:avLst/>
          </a:prstGeom>
          <a:noFill/>
        </p:spPr>
        <p:txBody>
          <a:bodyPr wrap="square" rtlCol="0">
            <a:spAutoFit/>
          </a:bodyPr>
          <a:lstStyle/>
          <a:p>
            <a:pPr algn="ctr"/>
            <a:r>
              <a:rPr lang="en-US" sz="4400" b="1" dirty="0" smtClean="0">
                <a:latin typeface="Arial Narrow" panose="020B0606020202030204" pitchFamily="34" charset="0"/>
              </a:rPr>
              <a:t>The New Landscape</a:t>
            </a:r>
            <a:endParaRPr lang="en-US" sz="4400" b="1" dirty="0">
              <a:latin typeface="Arial Narrow" panose="020B0606020202030204" pitchFamily="34" charset="0"/>
            </a:endParaRPr>
          </a:p>
        </p:txBody>
      </p:sp>
      <p:pic>
        <p:nvPicPr>
          <p:cNvPr id="11" name="Audio 1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1391517534"/>
      </p:ext>
    </p:extLst>
  </p:cSld>
  <p:clrMapOvr>
    <a:masterClrMapping/>
  </p:clrMapOvr>
  <mc:AlternateContent xmlns:mc="http://schemas.openxmlformats.org/markup-compatibility/2006">
    <mc:Choice xmlns:p14="http://schemas.microsoft.com/office/powerpoint/2010/main" Requires="p14">
      <p:transition spd="slow" p14:dur="2000" advTm="75282"/>
    </mc:Choice>
    <mc:Fallback>
      <p:transition spd="slow" advTm="752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0"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500"/>
                                        <p:tgtEl>
                                          <p:spTgt spid="2"/>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par>
                          <p:cTn id="13" fill="hold">
                            <p:stCondLst>
                              <p:cond delay="1500"/>
                            </p:stCondLst>
                            <p:childTnLst>
                              <p:par>
                                <p:cTn id="14" presetID="10" presetClass="entr" presetSubtype="0" fill="hold" nodeType="afterEffect">
                                  <p:stCondLst>
                                    <p:cond delay="5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2500"/>
                            </p:stCondLst>
                            <p:childTnLst>
                              <p:par>
                                <p:cTn id="18" presetID="10" presetClass="entr" presetSubtype="0" fill="hold" grpId="0" nodeType="after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3500"/>
                            </p:stCondLst>
                            <p:childTnLst>
                              <p:par>
                                <p:cTn id="22" presetID="10" presetClass="entr" presetSubtype="0" fill="hold" nodeType="afterEffect">
                                  <p:stCondLst>
                                    <p:cond delay="5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4500"/>
                            </p:stCondLst>
                            <p:childTnLst>
                              <p:par>
                                <p:cTn id="26" presetID="10" presetClass="entr" presetSubtype="0" fill="hold" grpId="0" nodeType="afterEffect">
                                  <p:stCondLst>
                                    <p:cond delay="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5500"/>
                            </p:stCondLst>
                            <p:childTnLst>
                              <p:par>
                                <p:cTn id="30" presetID="10" presetClass="entr" presetSubtype="0" fill="hold" nodeType="afterEffect">
                                  <p:stCondLst>
                                    <p:cond delay="5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childTnLst>
                          </p:cTn>
                        </p:par>
                        <p:par>
                          <p:cTn id="47" fill="hold">
                            <p:stCondLst>
                              <p:cond delay="500"/>
                            </p:stCondLst>
                            <p:childTnLst>
                              <p:par>
                                <p:cTn id="48" presetID="1" presetClass="exit" presetSubtype="0" fill="hold" nodeType="afterEffect">
                                  <p:stCondLst>
                                    <p:cond delay="1500"/>
                                  </p:stCondLst>
                                  <p:childTnLst>
                                    <p:set>
                                      <p:cBhvr>
                                        <p:cTn id="49" dur="1" fill="hold">
                                          <p:stCondLst>
                                            <p:cond delay="0"/>
                                          </p:stCondLst>
                                        </p:cTn>
                                        <p:tgtEl>
                                          <p:spTgt spid="4"/>
                                        </p:tgtEl>
                                        <p:attrNameLst>
                                          <p:attrName>style.visibility</p:attrName>
                                        </p:attrNameLst>
                                      </p:cBhvr>
                                      <p:to>
                                        <p:strVal val="hidden"/>
                                      </p:to>
                                    </p:set>
                                  </p:childTnLst>
                                </p:cTn>
                              </p:par>
                              <p:par>
                                <p:cTn id="50" presetID="1" presetClass="exit" presetSubtype="0" fill="hold" grpId="1" nodeType="withEffect">
                                  <p:stCondLst>
                                    <p:cond delay="1500"/>
                                  </p:stCondLst>
                                  <p:childTnLst>
                                    <p:set>
                                      <p:cBhvr>
                                        <p:cTn id="51" dur="1" fill="hold">
                                          <p:stCondLst>
                                            <p:cond delay="0"/>
                                          </p:stCondLst>
                                        </p:cTn>
                                        <p:tgtEl>
                                          <p:spTgt spid="5"/>
                                        </p:tgtEl>
                                        <p:attrNameLst>
                                          <p:attrName>style.visibility</p:attrName>
                                        </p:attrNameLst>
                                      </p:cBhvr>
                                      <p:to>
                                        <p:strVal val="hidden"/>
                                      </p:to>
                                    </p:set>
                                  </p:childTnLst>
                                </p:cTn>
                              </p:par>
                            </p:childTnLst>
                          </p:cTn>
                        </p:par>
                        <p:par>
                          <p:cTn id="52" fill="hold">
                            <p:stCondLst>
                              <p:cond delay="2000"/>
                            </p:stCondLst>
                            <p:childTnLst>
                              <p:par>
                                <p:cTn id="53" presetID="1" presetClass="entr" presetSubtype="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childTnLst>
                                </p:cTn>
                              </p:par>
                            </p:childTnLst>
                          </p:cTn>
                        </p:par>
                        <p:par>
                          <p:cTn id="55" fill="hold">
                            <p:stCondLst>
                              <p:cond delay="2000"/>
                            </p:stCondLst>
                            <p:childTnLst>
                              <p:par>
                                <p:cTn id="56" presetID="53" presetClass="entr" presetSubtype="16" fill="hold" grpId="0" nodeType="afterEffect">
                                  <p:stCondLst>
                                    <p:cond delay="500"/>
                                  </p:stCondLst>
                                  <p:childTnLst>
                                    <p:set>
                                      <p:cBhvr>
                                        <p:cTn id="57" dur="1" fill="hold">
                                          <p:stCondLst>
                                            <p:cond delay="0"/>
                                          </p:stCondLst>
                                        </p:cTn>
                                        <p:tgtEl>
                                          <p:spTgt spid="7">
                                            <p:txEl>
                                              <p:pRg st="0" end="0"/>
                                            </p:txEl>
                                          </p:spTgt>
                                        </p:tgtEl>
                                        <p:attrNameLst>
                                          <p:attrName>style.visibility</p:attrName>
                                        </p:attrNameLst>
                                      </p:cBhvr>
                                      <p:to>
                                        <p:strVal val="visible"/>
                                      </p:to>
                                    </p:set>
                                    <p:anim calcmode="lin" valueType="num">
                                      <p:cBhvr>
                                        <p:cTn id="58"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59"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6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1" fill="hold" display="0">
                  <p:stCondLst>
                    <p:cond delay="indefinite"/>
                  </p:stCondLst>
                  <p:endCondLst>
                    <p:cond evt="onStopAudio" delay="0">
                      <p:tgtEl>
                        <p:sldTgt/>
                      </p:tgtEl>
                    </p:cond>
                  </p:endCondLst>
                </p:cTn>
                <p:tgtEl>
                  <p:spTgt spid="11"/>
                </p:tgtEl>
              </p:cMediaNode>
            </p:audio>
          </p:childTnLst>
        </p:cTn>
      </p:par>
    </p:tnLst>
    <p:bldLst>
      <p:bldP spid="2" grpId="0"/>
      <p:bldP spid="5" grpId="0"/>
      <p:bldP spid="5" grpId="1"/>
      <p:bldP spid="8" grpId="0"/>
      <p:bldP spid="8" grpId="1"/>
      <p:bldP spid="10" grpId="0"/>
      <p:bldP spid="10" grpId="1"/>
      <p:bldP spid="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3" name="TextBox 2"/>
          <p:cNvSpPr txBox="1"/>
          <p:nvPr/>
        </p:nvSpPr>
        <p:spPr>
          <a:xfrm>
            <a:off x="0" y="152400"/>
            <a:ext cx="91440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TRANSITION FROM HIGH SCHOOL TO COLLEGE</a:t>
            </a:r>
            <a:endParaRPr lang="en-US" sz="3200" b="1" u="sng" dirty="0">
              <a:solidFill>
                <a:schemeClr val="tx1">
                  <a:lumMod val="65000"/>
                  <a:lumOff val="35000"/>
                </a:schemeClr>
              </a:solidFill>
              <a:latin typeface="Arial Narrow" panose="020B0606020202030204" pitchFamily="34" charset="0"/>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8510" y="1523999"/>
            <a:ext cx="3886200" cy="2707452"/>
          </a:xfrm>
          <a:prstGeom prst="rect">
            <a:avLst/>
          </a:prstGeom>
          <a:ln w="57150" cmpd="thickThin">
            <a:solidFill>
              <a:schemeClr val="tx1"/>
            </a:solidFill>
          </a:ln>
        </p:spPr>
      </p:pic>
      <p:sp>
        <p:nvSpPr>
          <p:cNvPr id="6" name="TextBox 5"/>
          <p:cNvSpPr txBox="1"/>
          <p:nvPr/>
        </p:nvSpPr>
        <p:spPr>
          <a:xfrm>
            <a:off x="304800" y="1219200"/>
            <a:ext cx="2362200" cy="1077218"/>
          </a:xfrm>
          <a:prstGeom prst="rect">
            <a:avLst/>
          </a:prstGeom>
          <a:noFill/>
        </p:spPr>
        <p:txBody>
          <a:bodyPr wrap="square" rtlCol="0">
            <a:spAutoFit/>
          </a:bodyPr>
          <a:lstStyle/>
          <a:p>
            <a:pPr algn="ctr"/>
            <a:r>
              <a:rPr lang="en-US" sz="3200" b="1" dirty="0" smtClean="0">
                <a:latin typeface="Arial Narrow" panose="020B0606020202030204" pitchFamily="34" charset="0"/>
              </a:rPr>
              <a:t>Increase in Study Hours</a:t>
            </a:r>
            <a:endParaRPr lang="en-US" sz="3200" b="1" dirty="0">
              <a:latin typeface="Arial Narrow" panose="020B0606020202030204" pitchFamily="34" charset="0"/>
            </a:endParaRPr>
          </a:p>
        </p:txBody>
      </p:sp>
      <p:sp>
        <p:nvSpPr>
          <p:cNvPr id="7" name="TextBox 6"/>
          <p:cNvSpPr txBox="1"/>
          <p:nvPr/>
        </p:nvSpPr>
        <p:spPr>
          <a:xfrm>
            <a:off x="6901004" y="1219200"/>
            <a:ext cx="2209800" cy="1569660"/>
          </a:xfrm>
          <a:prstGeom prst="rect">
            <a:avLst/>
          </a:prstGeom>
          <a:noFill/>
        </p:spPr>
        <p:txBody>
          <a:bodyPr wrap="square" rtlCol="0">
            <a:spAutoFit/>
          </a:bodyPr>
          <a:lstStyle/>
          <a:p>
            <a:pPr algn="ctr"/>
            <a:r>
              <a:rPr lang="en-US" sz="3200" b="1" dirty="0" smtClean="0">
                <a:latin typeface="Arial Narrow" panose="020B0606020202030204" pitchFamily="34" charset="0"/>
              </a:rPr>
              <a:t>Being Mindful of Deadlines</a:t>
            </a:r>
            <a:endParaRPr lang="en-US" sz="3200" b="1" dirty="0">
              <a:latin typeface="Arial Narrow" panose="020B0606020202030204" pitchFamily="34" charset="0"/>
            </a:endParaRPr>
          </a:p>
        </p:txBody>
      </p:sp>
      <p:sp>
        <p:nvSpPr>
          <p:cNvPr id="8" name="TextBox 7"/>
          <p:cNvSpPr txBox="1"/>
          <p:nvPr/>
        </p:nvSpPr>
        <p:spPr>
          <a:xfrm>
            <a:off x="381000" y="3499961"/>
            <a:ext cx="2362200" cy="2062103"/>
          </a:xfrm>
          <a:prstGeom prst="rect">
            <a:avLst/>
          </a:prstGeom>
          <a:noFill/>
        </p:spPr>
        <p:txBody>
          <a:bodyPr wrap="square" rtlCol="0">
            <a:spAutoFit/>
          </a:bodyPr>
          <a:lstStyle/>
          <a:p>
            <a:pPr algn="ctr"/>
            <a:r>
              <a:rPr lang="en-US" sz="3200" b="1" dirty="0" smtClean="0">
                <a:latin typeface="Arial Narrow" panose="020B0606020202030204" pitchFamily="34" charset="0"/>
              </a:rPr>
              <a:t>Greater Volume of Reading and Writing</a:t>
            </a:r>
            <a:endParaRPr lang="en-US" sz="3200" b="1" dirty="0">
              <a:latin typeface="Arial Narrow" panose="020B0606020202030204" pitchFamily="34" charset="0"/>
            </a:endParaRPr>
          </a:p>
        </p:txBody>
      </p:sp>
      <p:sp>
        <p:nvSpPr>
          <p:cNvPr id="9" name="TextBox 8"/>
          <p:cNvSpPr txBox="1"/>
          <p:nvPr/>
        </p:nvSpPr>
        <p:spPr>
          <a:xfrm>
            <a:off x="6901004" y="3499961"/>
            <a:ext cx="2209800" cy="1569660"/>
          </a:xfrm>
          <a:prstGeom prst="rect">
            <a:avLst/>
          </a:prstGeom>
          <a:noFill/>
        </p:spPr>
        <p:txBody>
          <a:bodyPr wrap="square" rtlCol="0">
            <a:spAutoFit/>
          </a:bodyPr>
          <a:lstStyle/>
          <a:p>
            <a:pPr algn="ctr"/>
            <a:r>
              <a:rPr lang="en-US" sz="3200" b="1" dirty="0" smtClean="0">
                <a:latin typeface="Arial Narrow" panose="020B0606020202030204" pitchFamily="34" charset="0"/>
              </a:rPr>
              <a:t>Required to Analyze Texts</a:t>
            </a:r>
            <a:endParaRPr lang="en-US" sz="3200" b="1" dirty="0">
              <a:latin typeface="Arial Narrow" panose="020B0606020202030204" pitchFamily="34" charset="0"/>
            </a:endParaRPr>
          </a:p>
        </p:txBody>
      </p:sp>
      <p:sp>
        <p:nvSpPr>
          <p:cNvPr id="10" name="TextBox 9"/>
          <p:cNvSpPr txBox="1"/>
          <p:nvPr/>
        </p:nvSpPr>
        <p:spPr>
          <a:xfrm>
            <a:off x="3515833" y="5099747"/>
            <a:ext cx="2819400" cy="1077218"/>
          </a:xfrm>
          <a:prstGeom prst="rect">
            <a:avLst/>
          </a:prstGeom>
          <a:noFill/>
        </p:spPr>
        <p:txBody>
          <a:bodyPr wrap="square" rtlCol="0">
            <a:spAutoFit/>
          </a:bodyPr>
          <a:lstStyle/>
          <a:p>
            <a:pPr algn="ctr"/>
            <a:r>
              <a:rPr lang="en-US" sz="3200" b="1" dirty="0" smtClean="0">
                <a:latin typeface="Arial Narrow" panose="020B0606020202030204" pitchFamily="34" charset="0"/>
              </a:rPr>
              <a:t>Being an Active Listener</a:t>
            </a:r>
            <a:endParaRPr lang="en-US" sz="3200" b="1" dirty="0">
              <a:latin typeface="Arial Narrow" panose="020B060602020203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342368347"/>
      </p:ext>
    </p:extLst>
  </p:cSld>
  <p:clrMapOvr>
    <a:masterClrMapping/>
  </p:clrMapOvr>
  <mc:AlternateContent xmlns:mc="http://schemas.openxmlformats.org/markup-compatibility/2006">
    <mc:Choice xmlns:p14="http://schemas.microsoft.com/office/powerpoint/2010/main" Requires="p14">
      <p:transition spd="slow" p14:dur="2000" advTm="82197"/>
    </mc:Choice>
    <mc:Fallback>
      <p:transition spd="slow" advTm="821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0"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500"/>
                            </p:stCondLst>
                            <p:childTnLst>
                              <p:par>
                                <p:cTn id="19" presetID="10" presetClass="entr" presetSubtype="0" fill="hold" grpId="0" nodeType="after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3500"/>
                            </p:stCondLst>
                            <p:childTnLst>
                              <p:par>
                                <p:cTn id="23" presetID="10" presetClass="entr" presetSubtype="0" fill="hold" grpId="0" nodeType="after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4500"/>
                            </p:stCondLst>
                            <p:childTnLst>
                              <p:par>
                                <p:cTn id="27" presetID="10" presetClass="entr" presetSubtype="0" fill="hold" grpId="0" nodeType="after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5500"/>
                            </p:stCondLst>
                            <p:childTnLst>
                              <p:par>
                                <p:cTn id="31" presetID="10" presetClass="entr" presetSubtype="0" fill="hold" grpId="0" nodeType="afterEffect">
                                  <p:stCondLst>
                                    <p:cond delay="5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2"/>
                </p:tgtEl>
              </p:cMediaNode>
            </p:audio>
          </p:childTnLst>
        </p:cTn>
      </p:par>
    </p:tnLst>
    <p:bldLst>
      <p:bldP spid="3" grpId="0"/>
      <p:bldP spid="6" grpId="0"/>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3" name="TextBox 2"/>
          <p:cNvSpPr txBox="1"/>
          <p:nvPr/>
        </p:nvSpPr>
        <p:spPr>
          <a:xfrm>
            <a:off x="0" y="152400"/>
            <a:ext cx="91440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LIBERAL ARTS EDUCATION AT EVERGREEN</a:t>
            </a:r>
            <a:endParaRPr lang="en-US" sz="3200" b="1" u="sng" dirty="0">
              <a:solidFill>
                <a:schemeClr val="tx1">
                  <a:lumMod val="65000"/>
                  <a:lumOff val="35000"/>
                </a:schemeClr>
              </a:solidFill>
              <a:latin typeface="Arial Narrow" panose="020B0606020202030204" pitchFamily="34" charset="0"/>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62865" y="1125888"/>
            <a:ext cx="3886200" cy="2598896"/>
          </a:xfrm>
          <a:prstGeom prst="rect">
            <a:avLst/>
          </a:prstGeom>
          <a:ln w="57150" cmpd="thickThin">
            <a:solidFill>
              <a:schemeClr val="tx1"/>
            </a:solidFill>
          </a:ln>
        </p:spPr>
      </p:pic>
      <p:sp>
        <p:nvSpPr>
          <p:cNvPr id="6" name="TextBox 5"/>
          <p:cNvSpPr txBox="1"/>
          <p:nvPr/>
        </p:nvSpPr>
        <p:spPr>
          <a:xfrm>
            <a:off x="3048000" y="4052485"/>
            <a:ext cx="3200400" cy="2554545"/>
          </a:xfrm>
          <a:prstGeom prst="rect">
            <a:avLst/>
          </a:prstGeom>
          <a:noFill/>
        </p:spPr>
        <p:txBody>
          <a:bodyPr wrap="square" rtlCol="0">
            <a:spAutoFit/>
          </a:bodyPr>
          <a:lstStyle/>
          <a:p>
            <a:pPr algn="ctr"/>
            <a:r>
              <a:rPr lang="en-US" sz="3200" b="1" dirty="0" smtClean="0">
                <a:latin typeface="Arial Narrow" panose="020B0606020202030204" pitchFamily="34" charset="0"/>
              </a:rPr>
              <a:t>Study in </a:t>
            </a:r>
          </a:p>
          <a:p>
            <a:pPr algn="ctr"/>
            <a:r>
              <a:rPr lang="en-US" sz="3200" b="1" dirty="0" smtClean="0">
                <a:latin typeface="Arial Narrow" panose="020B0606020202030204" pitchFamily="34" charset="0"/>
              </a:rPr>
              <a:t>Many Fields </a:t>
            </a:r>
          </a:p>
          <a:p>
            <a:pPr algn="ctr"/>
            <a:r>
              <a:rPr lang="en-US" sz="3200" b="1" dirty="0">
                <a:latin typeface="Arial Narrow" panose="020B0606020202030204" pitchFamily="34" charset="0"/>
              </a:rPr>
              <a:t>T</a:t>
            </a:r>
            <a:r>
              <a:rPr lang="en-US" sz="3200" b="1" dirty="0" smtClean="0">
                <a:latin typeface="Arial Narrow" panose="020B0606020202030204" pitchFamily="34" charset="0"/>
              </a:rPr>
              <a:t>hrough Interdisciplinary Programs</a:t>
            </a:r>
            <a:endParaRPr lang="en-US" sz="3200" b="1" dirty="0">
              <a:latin typeface="Arial Narrow" panose="020B0606020202030204" pitchFamily="34" charset="0"/>
            </a:endParaRPr>
          </a:p>
        </p:txBody>
      </p:sp>
      <p:sp>
        <p:nvSpPr>
          <p:cNvPr id="7" name="TextBox 6"/>
          <p:cNvSpPr txBox="1"/>
          <p:nvPr/>
        </p:nvSpPr>
        <p:spPr>
          <a:xfrm>
            <a:off x="6819900" y="1711642"/>
            <a:ext cx="2209800" cy="1569660"/>
          </a:xfrm>
          <a:prstGeom prst="rect">
            <a:avLst/>
          </a:prstGeom>
          <a:noFill/>
        </p:spPr>
        <p:txBody>
          <a:bodyPr wrap="square" rtlCol="0">
            <a:spAutoFit/>
          </a:bodyPr>
          <a:lstStyle/>
          <a:p>
            <a:pPr algn="ctr"/>
            <a:r>
              <a:rPr lang="en-US" sz="3200" b="1" dirty="0" smtClean="0">
                <a:latin typeface="Arial Narrow" panose="020B0606020202030204" pitchFamily="34" charset="0"/>
              </a:rPr>
              <a:t>You Receive Narrative Evaluations</a:t>
            </a:r>
            <a:endParaRPr lang="en-US" sz="3200" b="1" dirty="0">
              <a:latin typeface="Arial Narrow" panose="020B0606020202030204" pitchFamily="34" charset="0"/>
            </a:endParaRPr>
          </a:p>
        </p:txBody>
      </p:sp>
      <p:sp>
        <p:nvSpPr>
          <p:cNvPr id="8" name="TextBox 7"/>
          <p:cNvSpPr txBox="1"/>
          <p:nvPr/>
        </p:nvSpPr>
        <p:spPr>
          <a:xfrm>
            <a:off x="245806" y="4517092"/>
            <a:ext cx="2514600" cy="1569660"/>
          </a:xfrm>
          <a:prstGeom prst="rect">
            <a:avLst/>
          </a:prstGeom>
          <a:noFill/>
        </p:spPr>
        <p:txBody>
          <a:bodyPr wrap="square" rtlCol="0">
            <a:spAutoFit/>
          </a:bodyPr>
          <a:lstStyle/>
          <a:p>
            <a:pPr algn="ctr"/>
            <a:r>
              <a:rPr lang="en-US" sz="3200" b="1" dirty="0" smtClean="0">
                <a:latin typeface="Arial Narrow" panose="020B0606020202030204" pitchFamily="34" charset="0"/>
              </a:rPr>
              <a:t>Preparatory for Many Professions</a:t>
            </a:r>
            <a:endParaRPr lang="en-US" sz="3200" b="1" dirty="0">
              <a:latin typeface="Arial Narrow" panose="020B0606020202030204" pitchFamily="34" charset="0"/>
            </a:endParaRPr>
          </a:p>
        </p:txBody>
      </p:sp>
      <p:sp>
        <p:nvSpPr>
          <p:cNvPr id="9" name="TextBox 8"/>
          <p:cNvSpPr txBox="1"/>
          <p:nvPr/>
        </p:nvSpPr>
        <p:spPr>
          <a:xfrm>
            <a:off x="6591300" y="4275696"/>
            <a:ext cx="2438400" cy="2062103"/>
          </a:xfrm>
          <a:prstGeom prst="rect">
            <a:avLst/>
          </a:prstGeom>
          <a:noFill/>
        </p:spPr>
        <p:txBody>
          <a:bodyPr wrap="square" rtlCol="0">
            <a:spAutoFit/>
          </a:bodyPr>
          <a:lstStyle/>
          <a:p>
            <a:pPr algn="ctr"/>
            <a:r>
              <a:rPr lang="en-US" sz="3200" b="1" dirty="0" smtClean="0">
                <a:latin typeface="Arial Narrow" panose="020B0606020202030204" pitchFamily="34" charset="0"/>
              </a:rPr>
              <a:t>Encourages Personal and Professional Growth</a:t>
            </a:r>
            <a:endParaRPr lang="en-US" sz="3200" b="1" dirty="0">
              <a:latin typeface="Arial Narrow" panose="020B0606020202030204" pitchFamily="34" charset="0"/>
            </a:endParaRPr>
          </a:p>
        </p:txBody>
      </p:sp>
      <p:sp>
        <p:nvSpPr>
          <p:cNvPr id="10" name="TextBox 9"/>
          <p:cNvSpPr txBox="1"/>
          <p:nvPr/>
        </p:nvSpPr>
        <p:spPr>
          <a:xfrm>
            <a:off x="-152400" y="1394284"/>
            <a:ext cx="2819400" cy="2062103"/>
          </a:xfrm>
          <a:prstGeom prst="rect">
            <a:avLst/>
          </a:prstGeom>
          <a:noFill/>
        </p:spPr>
        <p:txBody>
          <a:bodyPr wrap="square" rtlCol="0">
            <a:spAutoFit/>
          </a:bodyPr>
          <a:lstStyle/>
          <a:p>
            <a:pPr algn="ctr"/>
            <a:r>
              <a:rPr lang="en-US" sz="3200" b="1" dirty="0" smtClean="0">
                <a:latin typeface="Arial Narrow" panose="020B0606020202030204" pitchFamily="34" charset="0"/>
              </a:rPr>
              <a:t>You Choose Your Classes and Area of Emphasis</a:t>
            </a:r>
            <a:endParaRPr lang="en-US" sz="3200" b="1" dirty="0">
              <a:latin typeface="Arial Narrow" panose="020B060602020203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908371938"/>
      </p:ext>
    </p:extLst>
  </p:cSld>
  <p:clrMapOvr>
    <a:masterClrMapping/>
  </p:clrMapOvr>
  <mc:AlternateContent xmlns:mc="http://schemas.openxmlformats.org/markup-compatibility/2006">
    <mc:Choice xmlns:p14="http://schemas.microsoft.com/office/powerpoint/2010/main" Requires="p14">
      <p:transition spd="slow" p14:dur="2000" advTm="36461"/>
    </mc:Choice>
    <mc:Fallback>
      <p:transition spd="slow" advTm="364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0"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500"/>
                            </p:stCondLst>
                            <p:childTnLst>
                              <p:par>
                                <p:cTn id="19" presetID="10" presetClass="entr" presetSubtype="0" fill="hold" grpId="0" nodeType="after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3500"/>
                            </p:stCondLst>
                            <p:childTnLst>
                              <p:par>
                                <p:cTn id="23" presetID="10" presetClass="entr" presetSubtype="0" fill="hold" grpId="0" nodeType="after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4500"/>
                            </p:stCondLst>
                            <p:childTnLst>
                              <p:par>
                                <p:cTn id="27" presetID="10" presetClass="entr" presetSubtype="0" fill="hold" grpId="0" nodeType="afterEffect">
                                  <p:stCondLst>
                                    <p:cond delay="5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5500"/>
                            </p:stCondLst>
                            <p:childTnLst>
                              <p:par>
                                <p:cTn id="31" presetID="10" presetClass="entr" presetSubtype="0" fill="hold" grpId="0" nodeType="afterEffect">
                                  <p:stCondLst>
                                    <p:cond delay="5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2"/>
                </p:tgtEl>
              </p:cMediaNode>
            </p:audio>
          </p:childTnLst>
        </p:cTn>
      </p:par>
    </p:tnLst>
    <p:bldLst>
      <p:bldP spid="3" grpId="0"/>
      <p:bldP spid="6" grpId="0"/>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3" name="TextBox 2"/>
          <p:cNvSpPr txBox="1"/>
          <p:nvPr/>
        </p:nvSpPr>
        <p:spPr>
          <a:xfrm>
            <a:off x="0" y="48806"/>
            <a:ext cx="91440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OUR 5 FOCI</a:t>
            </a:r>
            <a:endParaRPr lang="en-US" sz="3200" b="1" u="sng" dirty="0">
              <a:solidFill>
                <a:schemeClr val="tx1">
                  <a:lumMod val="65000"/>
                  <a:lumOff val="35000"/>
                </a:schemeClr>
              </a:solidFill>
              <a:latin typeface="Arial Narrow" panose="020B0606020202030204" pitchFamily="34" charset="0"/>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19400" y="2133600"/>
            <a:ext cx="3886200" cy="2594038"/>
          </a:xfrm>
          <a:prstGeom prst="rect">
            <a:avLst/>
          </a:prstGeom>
          <a:ln w="57150" cmpd="thickThin">
            <a:solidFill>
              <a:schemeClr val="tx1"/>
            </a:solidFill>
          </a:ln>
        </p:spPr>
      </p:pic>
      <p:sp>
        <p:nvSpPr>
          <p:cNvPr id="6" name="TextBox 5"/>
          <p:cNvSpPr txBox="1"/>
          <p:nvPr/>
        </p:nvSpPr>
        <p:spPr>
          <a:xfrm>
            <a:off x="2889179" y="864742"/>
            <a:ext cx="3585680" cy="1077218"/>
          </a:xfrm>
          <a:prstGeom prst="rect">
            <a:avLst/>
          </a:prstGeom>
          <a:noFill/>
        </p:spPr>
        <p:txBody>
          <a:bodyPr wrap="square" rtlCol="0">
            <a:spAutoFit/>
          </a:bodyPr>
          <a:lstStyle/>
          <a:p>
            <a:pPr algn="ctr"/>
            <a:r>
              <a:rPr lang="en-US" sz="3200" b="1" dirty="0" smtClean="0">
                <a:latin typeface="Arial Narrow" panose="020B0606020202030204" pitchFamily="34" charset="0"/>
              </a:rPr>
              <a:t>1. Interdisciplinary Learning</a:t>
            </a:r>
            <a:endParaRPr lang="en-US" sz="3200" b="1" dirty="0">
              <a:latin typeface="Arial Narrow" panose="020B0606020202030204" pitchFamily="34" charset="0"/>
            </a:endParaRPr>
          </a:p>
        </p:txBody>
      </p:sp>
      <p:sp>
        <p:nvSpPr>
          <p:cNvPr id="7" name="TextBox 6"/>
          <p:cNvSpPr txBox="1"/>
          <p:nvPr/>
        </p:nvSpPr>
        <p:spPr>
          <a:xfrm>
            <a:off x="6705600" y="1909425"/>
            <a:ext cx="2313826" cy="2062103"/>
          </a:xfrm>
          <a:prstGeom prst="rect">
            <a:avLst/>
          </a:prstGeom>
          <a:noFill/>
        </p:spPr>
        <p:txBody>
          <a:bodyPr wrap="square" rtlCol="0">
            <a:spAutoFit/>
          </a:bodyPr>
          <a:lstStyle/>
          <a:p>
            <a:pPr algn="ctr"/>
            <a:r>
              <a:rPr lang="en-US" sz="3200" b="1" dirty="0" smtClean="0">
                <a:latin typeface="Arial Narrow" panose="020B0606020202030204" pitchFamily="34" charset="0"/>
              </a:rPr>
              <a:t>2. Learning Across Significant Differences</a:t>
            </a:r>
            <a:endParaRPr lang="en-US" sz="3200" b="1" dirty="0">
              <a:latin typeface="Arial Narrow" panose="020B0606020202030204" pitchFamily="34" charset="0"/>
            </a:endParaRPr>
          </a:p>
        </p:txBody>
      </p:sp>
      <p:sp>
        <p:nvSpPr>
          <p:cNvPr id="8" name="TextBox 7"/>
          <p:cNvSpPr txBox="1"/>
          <p:nvPr/>
        </p:nvSpPr>
        <p:spPr>
          <a:xfrm>
            <a:off x="5638800" y="4818938"/>
            <a:ext cx="2514600" cy="1569660"/>
          </a:xfrm>
          <a:prstGeom prst="rect">
            <a:avLst/>
          </a:prstGeom>
          <a:noFill/>
        </p:spPr>
        <p:txBody>
          <a:bodyPr wrap="square" rtlCol="0">
            <a:spAutoFit/>
          </a:bodyPr>
          <a:lstStyle/>
          <a:p>
            <a:pPr algn="ctr"/>
            <a:r>
              <a:rPr lang="en-US" sz="3200" b="1" dirty="0" smtClean="0">
                <a:latin typeface="Arial Narrow" panose="020B0606020202030204" pitchFamily="34" charset="0"/>
              </a:rPr>
              <a:t>3. Personal Engagement With Learning</a:t>
            </a:r>
            <a:endParaRPr lang="en-US" sz="3200" b="1" dirty="0">
              <a:latin typeface="Arial Narrow" panose="020B0606020202030204" pitchFamily="34" charset="0"/>
            </a:endParaRPr>
          </a:p>
        </p:txBody>
      </p:sp>
      <p:sp>
        <p:nvSpPr>
          <p:cNvPr id="9" name="TextBox 8"/>
          <p:cNvSpPr txBox="1"/>
          <p:nvPr/>
        </p:nvSpPr>
        <p:spPr>
          <a:xfrm>
            <a:off x="1144322" y="4821768"/>
            <a:ext cx="2438400" cy="1569660"/>
          </a:xfrm>
          <a:prstGeom prst="rect">
            <a:avLst/>
          </a:prstGeom>
          <a:noFill/>
        </p:spPr>
        <p:txBody>
          <a:bodyPr wrap="square" rtlCol="0">
            <a:spAutoFit/>
          </a:bodyPr>
          <a:lstStyle/>
          <a:p>
            <a:pPr algn="ctr"/>
            <a:r>
              <a:rPr lang="en-US" sz="3200" b="1" dirty="0" smtClean="0">
                <a:latin typeface="Arial Narrow" panose="020B0606020202030204" pitchFamily="34" charset="0"/>
              </a:rPr>
              <a:t>4. Linking Theory and Practice</a:t>
            </a:r>
            <a:endParaRPr lang="en-US" sz="3200" b="1" dirty="0">
              <a:latin typeface="Arial Narrow" panose="020B0606020202030204" pitchFamily="34" charset="0"/>
            </a:endParaRPr>
          </a:p>
        </p:txBody>
      </p:sp>
      <p:sp>
        <p:nvSpPr>
          <p:cNvPr id="10" name="TextBox 9"/>
          <p:cNvSpPr txBox="1"/>
          <p:nvPr/>
        </p:nvSpPr>
        <p:spPr>
          <a:xfrm>
            <a:off x="-280399" y="1940392"/>
            <a:ext cx="3200400" cy="1077218"/>
          </a:xfrm>
          <a:prstGeom prst="rect">
            <a:avLst/>
          </a:prstGeom>
          <a:noFill/>
        </p:spPr>
        <p:txBody>
          <a:bodyPr wrap="square" rtlCol="0">
            <a:spAutoFit/>
          </a:bodyPr>
          <a:lstStyle/>
          <a:p>
            <a:pPr algn="ctr"/>
            <a:r>
              <a:rPr lang="en-US" sz="3200" b="1" dirty="0" smtClean="0">
                <a:latin typeface="Arial Narrow" panose="020B0606020202030204" pitchFamily="34" charset="0"/>
              </a:rPr>
              <a:t>5. Collaborative Learning</a:t>
            </a:r>
            <a:endParaRPr lang="en-US" sz="3200" b="1" dirty="0">
              <a:latin typeface="Arial Narrow" panose="020B060602020203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217966314"/>
      </p:ext>
    </p:extLst>
  </p:cSld>
  <p:clrMapOvr>
    <a:masterClrMapping/>
  </p:clrMapOvr>
  <mc:AlternateContent xmlns:mc="http://schemas.openxmlformats.org/markup-compatibility/2006">
    <mc:Choice xmlns:p14="http://schemas.microsoft.com/office/powerpoint/2010/main" Requires="p14">
      <p:transition spd="slow" p14:dur="2000" advTm="29345"/>
    </mc:Choice>
    <mc:Fallback>
      <p:transition spd="slow" advTm="293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0"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500"/>
                            </p:stCondLst>
                            <p:childTnLst>
                              <p:par>
                                <p:cTn id="19" presetID="10" presetClass="entr" presetSubtype="0" fill="hold" grpId="0" nodeType="after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3500"/>
                            </p:stCondLst>
                            <p:childTnLst>
                              <p:par>
                                <p:cTn id="23" presetID="10" presetClass="entr" presetSubtype="0" fill="hold" grpId="0" nodeType="after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4500"/>
                            </p:stCondLst>
                            <p:childTnLst>
                              <p:par>
                                <p:cTn id="27" presetID="10" presetClass="entr" presetSubtype="0" fill="hold" grpId="0" nodeType="after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5500"/>
                            </p:stCondLst>
                            <p:childTnLst>
                              <p:par>
                                <p:cTn id="31" presetID="10" presetClass="entr" presetSubtype="0" fill="hold" grpId="0" nodeType="afterEffect">
                                  <p:stCondLst>
                                    <p:cond delay="5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2"/>
                </p:tgtEl>
              </p:cMediaNode>
            </p:audio>
          </p:childTnLst>
        </p:cTn>
      </p:par>
    </p:tnLst>
    <p:bldLst>
      <p:bldP spid="3" grpId="0"/>
      <p:bldP spid="6"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3" name="TextBox 2"/>
          <p:cNvSpPr txBox="1"/>
          <p:nvPr/>
        </p:nvSpPr>
        <p:spPr>
          <a:xfrm>
            <a:off x="0" y="48806"/>
            <a:ext cx="91440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WAYS TO STUDY AT EVERGREEN</a:t>
            </a:r>
            <a:endParaRPr lang="en-US" sz="3200" b="1" u="sng" dirty="0">
              <a:solidFill>
                <a:schemeClr val="tx1">
                  <a:lumMod val="65000"/>
                  <a:lumOff val="35000"/>
                </a:schemeClr>
              </a:solidFill>
              <a:latin typeface="Arial Narrow" panose="020B0606020202030204" pitchFamily="34" charset="0"/>
            </a:endParaRP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19400" y="691801"/>
            <a:ext cx="3886199" cy="2594038"/>
          </a:xfrm>
          <a:prstGeom prst="rect">
            <a:avLst/>
          </a:prstGeom>
          <a:ln w="57150" cmpd="thickThin">
            <a:solidFill>
              <a:schemeClr val="tx1"/>
            </a:solidFill>
          </a:ln>
        </p:spPr>
      </p:pic>
      <p:sp>
        <p:nvSpPr>
          <p:cNvPr id="6" name="TextBox 5"/>
          <p:cNvSpPr txBox="1"/>
          <p:nvPr/>
        </p:nvSpPr>
        <p:spPr>
          <a:xfrm>
            <a:off x="228600" y="1600200"/>
            <a:ext cx="2362200" cy="584775"/>
          </a:xfrm>
          <a:prstGeom prst="rect">
            <a:avLst/>
          </a:prstGeom>
          <a:noFill/>
        </p:spPr>
        <p:txBody>
          <a:bodyPr wrap="square" rtlCol="0">
            <a:spAutoFit/>
          </a:bodyPr>
          <a:lstStyle/>
          <a:p>
            <a:pPr algn="ctr"/>
            <a:r>
              <a:rPr lang="en-US" sz="3200" b="1" dirty="0" smtClean="0">
                <a:latin typeface="Arial Narrow" panose="020B0606020202030204" pitchFamily="34" charset="0"/>
              </a:rPr>
              <a:t>Programs</a:t>
            </a:r>
            <a:endParaRPr lang="en-US" sz="3200" b="1" dirty="0">
              <a:latin typeface="Arial Narrow" panose="020B0606020202030204" pitchFamily="34" charset="0"/>
            </a:endParaRPr>
          </a:p>
        </p:txBody>
      </p:sp>
      <p:sp>
        <p:nvSpPr>
          <p:cNvPr id="7" name="TextBox 6"/>
          <p:cNvSpPr txBox="1"/>
          <p:nvPr/>
        </p:nvSpPr>
        <p:spPr>
          <a:xfrm>
            <a:off x="6777091" y="1600199"/>
            <a:ext cx="2313826" cy="584775"/>
          </a:xfrm>
          <a:prstGeom prst="rect">
            <a:avLst/>
          </a:prstGeom>
          <a:noFill/>
        </p:spPr>
        <p:txBody>
          <a:bodyPr wrap="square" rtlCol="0">
            <a:spAutoFit/>
          </a:bodyPr>
          <a:lstStyle/>
          <a:p>
            <a:pPr algn="ctr"/>
            <a:r>
              <a:rPr lang="en-US" sz="3200" b="1" dirty="0" smtClean="0">
                <a:latin typeface="Arial Narrow" panose="020B0606020202030204" pitchFamily="34" charset="0"/>
              </a:rPr>
              <a:t>Courses</a:t>
            </a:r>
            <a:endParaRPr lang="en-US" sz="3200" b="1" dirty="0">
              <a:latin typeface="Arial Narrow" panose="020B0606020202030204" pitchFamily="34" charset="0"/>
            </a:endParaRPr>
          </a:p>
        </p:txBody>
      </p:sp>
      <p:sp>
        <p:nvSpPr>
          <p:cNvPr id="8" name="TextBox 7"/>
          <p:cNvSpPr txBox="1"/>
          <p:nvPr/>
        </p:nvSpPr>
        <p:spPr>
          <a:xfrm>
            <a:off x="1845067" y="3616754"/>
            <a:ext cx="5943600" cy="584775"/>
          </a:xfrm>
          <a:prstGeom prst="rect">
            <a:avLst/>
          </a:prstGeom>
          <a:noFill/>
        </p:spPr>
        <p:txBody>
          <a:bodyPr wrap="square" rtlCol="0">
            <a:spAutoFit/>
          </a:bodyPr>
          <a:lstStyle/>
          <a:p>
            <a:pPr algn="ctr"/>
            <a:r>
              <a:rPr lang="en-US" sz="3200" b="1" dirty="0" smtClean="0">
                <a:solidFill>
                  <a:schemeClr val="tx1">
                    <a:lumMod val="65000"/>
                    <a:lumOff val="35000"/>
                  </a:schemeClr>
                </a:solidFill>
                <a:latin typeface="Arial Narrow" panose="020B0606020202030204" pitchFamily="34" charset="0"/>
              </a:rPr>
              <a:t>ADVANCED MODES OF STUDY</a:t>
            </a:r>
            <a:endParaRPr lang="en-US" sz="3200" b="1" dirty="0">
              <a:solidFill>
                <a:schemeClr val="tx1">
                  <a:lumMod val="65000"/>
                  <a:lumOff val="35000"/>
                </a:schemeClr>
              </a:solidFill>
              <a:latin typeface="Arial Narrow" panose="020B0606020202030204" pitchFamily="34" charset="0"/>
            </a:endParaRPr>
          </a:p>
        </p:txBody>
      </p:sp>
      <p:sp>
        <p:nvSpPr>
          <p:cNvPr id="9" name="TextBox 8"/>
          <p:cNvSpPr txBox="1"/>
          <p:nvPr/>
        </p:nvSpPr>
        <p:spPr>
          <a:xfrm>
            <a:off x="1981200" y="4495800"/>
            <a:ext cx="5791200" cy="2062103"/>
          </a:xfrm>
          <a:prstGeom prst="rect">
            <a:avLst/>
          </a:prstGeom>
          <a:noFill/>
        </p:spPr>
        <p:txBody>
          <a:bodyPr wrap="square" rtlCol="0">
            <a:spAutoFit/>
          </a:bodyPr>
          <a:lstStyle/>
          <a:p>
            <a:pPr algn="ctr"/>
            <a:r>
              <a:rPr lang="en-US" sz="3200" b="1" dirty="0" smtClean="0">
                <a:latin typeface="Arial Narrow" panose="020B0606020202030204" pitchFamily="34" charset="0"/>
              </a:rPr>
              <a:t>Student-Originated Studies</a:t>
            </a:r>
          </a:p>
          <a:p>
            <a:pPr algn="ctr"/>
            <a:r>
              <a:rPr lang="en-US" sz="3200" b="1" dirty="0" smtClean="0">
                <a:latin typeface="Arial Narrow" panose="020B0606020202030204" pitchFamily="34" charset="0"/>
              </a:rPr>
              <a:t>Study Abroad</a:t>
            </a:r>
          </a:p>
          <a:p>
            <a:pPr algn="ctr"/>
            <a:r>
              <a:rPr lang="en-US" sz="3200" b="1" dirty="0" smtClean="0">
                <a:latin typeface="Arial Narrow" panose="020B0606020202030204" pitchFamily="34" charset="0"/>
              </a:rPr>
              <a:t>Internships and</a:t>
            </a:r>
          </a:p>
          <a:p>
            <a:pPr algn="ctr"/>
            <a:r>
              <a:rPr lang="en-US" sz="3200" b="1" dirty="0" smtClean="0">
                <a:latin typeface="Arial Narrow" panose="020B0606020202030204" pitchFamily="34" charset="0"/>
              </a:rPr>
              <a:t>Individual Contracts</a:t>
            </a:r>
            <a:endParaRPr lang="en-US" sz="3200" b="1" dirty="0">
              <a:latin typeface="Arial Narrow" panose="020B0606020202030204" pitchFamily="34" charset="0"/>
            </a:endParaRPr>
          </a:p>
        </p:txBody>
      </p:sp>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856880836"/>
      </p:ext>
    </p:extLst>
  </p:cSld>
  <p:clrMapOvr>
    <a:masterClrMapping/>
  </p:clrMapOvr>
  <mc:AlternateContent xmlns:mc="http://schemas.openxmlformats.org/markup-compatibility/2006">
    <mc:Choice xmlns:p14="http://schemas.microsoft.com/office/powerpoint/2010/main" Requires="p14">
      <p:transition spd="slow" p14:dur="2000" advTm="26633"/>
    </mc:Choice>
    <mc:Fallback>
      <p:transition spd="slow" advTm="266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0"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9" fill="hold" display="0">
                  <p:stCondLst>
                    <p:cond delay="indefinite"/>
                  </p:stCondLst>
                  <p:endCondLst>
                    <p:cond evt="onStopAudio" delay="0">
                      <p:tgtEl>
                        <p:sldTgt/>
                      </p:tgtEl>
                    </p:cond>
                  </p:endCondLst>
                </p:cTn>
                <p:tgtEl>
                  <p:spTgt spid="2"/>
                </p:tgtEl>
              </p:cMediaNode>
            </p:audio>
          </p:childTnLst>
        </p:cTn>
      </p:par>
    </p:tnLst>
    <p:bldLst>
      <p:bldP spid="3"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3" name="TextBox 2"/>
          <p:cNvSpPr txBox="1"/>
          <p:nvPr/>
        </p:nvSpPr>
        <p:spPr>
          <a:xfrm>
            <a:off x="125858" y="-100604"/>
            <a:ext cx="9144000" cy="584775"/>
          </a:xfrm>
          <a:prstGeom prst="rect">
            <a:avLst/>
          </a:prstGeom>
          <a:noFill/>
        </p:spPr>
        <p:txBody>
          <a:bodyPr wrap="square" rtlCol="0">
            <a:spAutoFit/>
          </a:bodyPr>
          <a:lstStyle/>
          <a:p>
            <a:pPr algn="ctr"/>
            <a:r>
              <a:rPr lang="en-US" sz="3200" b="1" u="sng" dirty="0" smtClean="0">
                <a:solidFill>
                  <a:schemeClr val="tx1">
                    <a:lumMod val="65000"/>
                    <a:lumOff val="35000"/>
                  </a:schemeClr>
                </a:solidFill>
                <a:latin typeface="Arial Narrow" panose="020B0606020202030204" pitchFamily="34" charset="0"/>
              </a:rPr>
              <a:t>DEGREE REQUIREMENTS</a:t>
            </a:r>
            <a:endParaRPr lang="en-US" sz="3200" b="1" u="sng" dirty="0">
              <a:solidFill>
                <a:schemeClr val="tx1">
                  <a:lumMod val="65000"/>
                  <a:lumOff val="35000"/>
                </a:schemeClr>
              </a:solidFill>
              <a:latin typeface="Arial Narrow" panose="020B0606020202030204" pitchFamily="34" charset="0"/>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49020" y="1416225"/>
            <a:ext cx="3886200" cy="2594038"/>
          </a:xfrm>
          <a:prstGeom prst="rect">
            <a:avLst/>
          </a:prstGeom>
          <a:ln w="57150" cmpd="thickThin">
            <a:solidFill>
              <a:schemeClr val="tx1"/>
            </a:solidFill>
          </a:ln>
        </p:spPr>
      </p:pic>
      <p:sp>
        <p:nvSpPr>
          <p:cNvPr id="6" name="TextBox 5"/>
          <p:cNvSpPr txBox="1"/>
          <p:nvPr/>
        </p:nvSpPr>
        <p:spPr>
          <a:xfrm>
            <a:off x="180654" y="609600"/>
            <a:ext cx="2362200" cy="1077218"/>
          </a:xfrm>
          <a:prstGeom prst="rect">
            <a:avLst/>
          </a:prstGeom>
          <a:noFill/>
        </p:spPr>
        <p:txBody>
          <a:bodyPr wrap="square" rtlCol="0">
            <a:spAutoFit/>
          </a:bodyPr>
          <a:lstStyle/>
          <a:p>
            <a:pPr algn="ctr"/>
            <a:r>
              <a:rPr lang="en-US" sz="3200" b="1" dirty="0" smtClean="0">
                <a:latin typeface="Arial Narrow" panose="020B0606020202030204" pitchFamily="34" charset="0"/>
              </a:rPr>
              <a:t>Bachelor of Arts</a:t>
            </a:r>
            <a:endParaRPr lang="en-US" sz="3200" b="1" dirty="0">
              <a:latin typeface="Arial Narrow" panose="020B0606020202030204" pitchFamily="34" charset="0"/>
            </a:endParaRPr>
          </a:p>
        </p:txBody>
      </p:sp>
      <p:sp>
        <p:nvSpPr>
          <p:cNvPr id="7" name="TextBox 6"/>
          <p:cNvSpPr txBox="1"/>
          <p:nvPr/>
        </p:nvSpPr>
        <p:spPr>
          <a:xfrm>
            <a:off x="180654" y="2162132"/>
            <a:ext cx="2209800" cy="1477328"/>
          </a:xfrm>
          <a:prstGeom prst="rect">
            <a:avLst/>
          </a:prstGeom>
          <a:noFill/>
        </p:spPr>
        <p:txBody>
          <a:bodyPr wrap="square" rtlCol="0">
            <a:spAutoFit/>
          </a:bodyPr>
          <a:lstStyle/>
          <a:p>
            <a:pPr algn="ctr"/>
            <a:r>
              <a:rPr lang="en-US" sz="3000" b="1" dirty="0" smtClean="0">
                <a:latin typeface="Arial Narrow" panose="020B0606020202030204" pitchFamily="34" charset="0"/>
              </a:rPr>
              <a:t>180 Credits &amp; Academic Statement</a:t>
            </a:r>
            <a:endParaRPr lang="en-US" sz="3000" b="1" dirty="0">
              <a:latin typeface="Arial Narrow" panose="020B0606020202030204" pitchFamily="34" charset="0"/>
            </a:endParaRPr>
          </a:p>
        </p:txBody>
      </p:sp>
      <p:sp>
        <p:nvSpPr>
          <p:cNvPr id="8" name="TextBox 7"/>
          <p:cNvSpPr txBox="1"/>
          <p:nvPr/>
        </p:nvSpPr>
        <p:spPr>
          <a:xfrm>
            <a:off x="6535220" y="609600"/>
            <a:ext cx="2514600" cy="1077218"/>
          </a:xfrm>
          <a:prstGeom prst="rect">
            <a:avLst/>
          </a:prstGeom>
          <a:noFill/>
        </p:spPr>
        <p:txBody>
          <a:bodyPr wrap="square" rtlCol="0">
            <a:spAutoFit/>
          </a:bodyPr>
          <a:lstStyle/>
          <a:p>
            <a:pPr algn="ctr"/>
            <a:r>
              <a:rPr lang="en-US" sz="3200" b="1" dirty="0" smtClean="0">
                <a:latin typeface="Arial Narrow" panose="020B0606020202030204" pitchFamily="34" charset="0"/>
              </a:rPr>
              <a:t>Bachelor of Science</a:t>
            </a:r>
            <a:endParaRPr lang="en-US" sz="3200" b="1" dirty="0">
              <a:latin typeface="Arial Narrow" panose="020B0606020202030204" pitchFamily="34" charset="0"/>
            </a:endParaRPr>
          </a:p>
        </p:txBody>
      </p:sp>
      <p:sp>
        <p:nvSpPr>
          <p:cNvPr id="9" name="TextBox 8"/>
          <p:cNvSpPr txBox="1"/>
          <p:nvPr/>
        </p:nvSpPr>
        <p:spPr>
          <a:xfrm>
            <a:off x="6583166" y="2101065"/>
            <a:ext cx="2589944" cy="3262432"/>
          </a:xfrm>
          <a:prstGeom prst="rect">
            <a:avLst/>
          </a:prstGeom>
          <a:noFill/>
        </p:spPr>
        <p:txBody>
          <a:bodyPr wrap="square" rtlCol="0">
            <a:spAutoFit/>
          </a:bodyPr>
          <a:lstStyle/>
          <a:p>
            <a:pPr algn="ctr"/>
            <a:r>
              <a:rPr lang="en-US" sz="3000" b="1" dirty="0" smtClean="0">
                <a:latin typeface="Arial Narrow" panose="020B0606020202030204" pitchFamily="34" charset="0"/>
              </a:rPr>
              <a:t>180 Credits &amp; Academic Statement </a:t>
            </a:r>
          </a:p>
          <a:p>
            <a:pPr algn="ctr"/>
            <a:endParaRPr lang="en-US" sz="2000" dirty="0" smtClean="0">
              <a:latin typeface="Bernard MT Condensed" panose="02050806060905020404" pitchFamily="18" charset="0"/>
            </a:endParaRPr>
          </a:p>
          <a:p>
            <a:pPr algn="ctr"/>
            <a:r>
              <a:rPr lang="en-US" sz="2400" b="1" dirty="0" smtClean="0">
                <a:latin typeface="Arial Narrow" panose="020B0606020202030204" pitchFamily="34" charset="0"/>
              </a:rPr>
              <a:t>72 Math, Science, Computer Science </a:t>
            </a:r>
          </a:p>
          <a:p>
            <a:pPr algn="ctr"/>
            <a:r>
              <a:rPr lang="en-US" sz="2400" b="1" dirty="0" smtClean="0">
                <a:latin typeface="Arial Narrow" panose="020B0606020202030204" pitchFamily="34" charset="0"/>
              </a:rPr>
              <a:t>48 of 72 at </a:t>
            </a:r>
          </a:p>
          <a:p>
            <a:pPr algn="ctr"/>
            <a:r>
              <a:rPr lang="en-US" sz="2400" b="1" dirty="0" smtClean="0">
                <a:latin typeface="Arial Narrow" panose="020B0606020202030204" pitchFamily="34" charset="0"/>
              </a:rPr>
              <a:t>Upper Division</a:t>
            </a:r>
            <a:endParaRPr lang="en-US" sz="2400" b="1" dirty="0">
              <a:latin typeface="Arial Narrow" panose="020B0606020202030204" pitchFamily="34" charset="0"/>
            </a:endParaRPr>
          </a:p>
        </p:txBody>
      </p:sp>
      <p:sp>
        <p:nvSpPr>
          <p:cNvPr id="10" name="TextBox 9"/>
          <p:cNvSpPr txBox="1"/>
          <p:nvPr/>
        </p:nvSpPr>
        <p:spPr>
          <a:xfrm>
            <a:off x="1734620" y="4744278"/>
            <a:ext cx="5715000" cy="1938992"/>
          </a:xfrm>
          <a:prstGeom prst="rect">
            <a:avLst/>
          </a:prstGeom>
          <a:noFill/>
        </p:spPr>
        <p:txBody>
          <a:bodyPr wrap="square" rtlCol="0">
            <a:spAutoFit/>
          </a:bodyPr>
          <a:lstStyle/>
          <a:p>
            <a:pPr algn="ctr">
              <a:tabLst>
                <a:tab pos="404813" algn="l"/>
              </a:tabLst>
            </a:pPr>
            <a:r>
              <a:rPr lang="en-US" sz="3000" b="1" dirty="0" smtClean="0">
                <a:latin typeface="Arial Narrow" panose="020B0606020202030204" pitchFamily="34" charset="0"/>
              </a:rPr>
              <a:t>Dual Degree (BA/BS) </a:t>
            </a:r>
          </a:p>
          <a:p>
            <a:pPr algn="ctr"/>
            <a:r>
              <a:rPr lang="en-US" sz="3000" b="1" dirty="0" smtClean="0">
                <a:latin typeface="Arial Narrow" panose="020B0606020202030204" pitchFamily="34" charset="0"/>
              </a:rPr>
              <a:t>225 Credits </a:t>
            </a:r>
          </a:p>
          <a:p>
            <a:pPr algn="ctr"/>
            <a:r>
              <a:rPr lang="en-US" sz="3000" b="1" dirty="0" smtClean="0">
                <a:latin typeface="Arial Narrow" panose="020B0606020202030204" pitchFamily="34" charset="0"/>
              </a:rPr>
              <a:t>Same Requirements as BS Degree Plus 45 Additional Credits</a:t>
            </a:r>
            <a:endParaRPr lang="en-US" sz="3000" b="1" dirty="0">
              <a:latin typeface="Arial Narrow" panose="020B060602020203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65894256"/>
      </p:ext>
    </p:extLst>
  </p:cSld>
  <p:clrMapOvr>
    <a:masterClrMapping/>
  </p:clrMapOvr>
  <mc:AlternateContent xmlns:mc="http://schemas.openxmlformats.org/markup-compatibility/2006">
    <mc:Choice xmlns:p14="http://schemas.microsoft.com/office/powerpoint/2010/main" Requires="p14">
      <p:transition spd="slow" p14:dur="2000" advTm="18404"/>
    </mc:Choice>
    <mc:Fallback>
      <p:transition spd="slow" advTm="184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0"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000"/>
                            </p:stCondLst>
                            <p:childTnLst>
                              <p:par>
                                <p:cTn id="19" presetID="10" presetClass="entr" presetSubtype="0" fill="hold" grpId="0" nodeType="after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3500"/>
                            </p:stCondLst>
                            <p:childTnLst>
                              <p:par>
                                <p:cTn id="27" presetID="10" presetClass="entr" presetSubtype="0" fill="hold" grpId="0" nodeType="after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4500"/>
                            </p:stCondLst>
                            <p:childTnLst>
                              <p:par>
                                <p:cTn id="31" presetID="10" presetClass="entr" presetSubtype="0" fill="hold" grpId="0" nodeType="afterEffect">
                                  <p:stCondLst>
                                    <p:cond delay="5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2"/>
                </p:tgtEl>
              </p:cMediaNode>
            </p:audio>
          </p:childTnLst>
        </p:cTn>
      </p:par>
    </p:tnLst>
    <p:bldLst>
      <p:bldP spid="3" grpId="0"/>
      <p:bldP spid="6" grpId="0"/>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76000">
              <a:srgbClr val="F0EBD5">
                <a:lumMod val="96000"/>
                <a:alpha val="71000"/>
              </a:srgbClr>
            </a:gs>
            <a:gs pos="100000">
              <a:srgbClr val="D1C39F"/>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b="1" u="sng" dirty="0" smtClean="0">
                <a:solidFill>
                  <a:schemeClr val="tx1">
                    <a:lumMod val="50000"/>
                    <a:lumOff val="50000"/>
                  </a:schemeClr>
                </a:solidFill>
                <a:latin typeface="Arial Narrow" panose="020B0606020202030204" pitchFamily="34" charset="0"/>
              </a:rPr>
              <a:t>THE JOURNEY IN 3 PARTS</a:t>
            </a:r>
            <a:endParaRPr lang="en-US" sz="4000" b="1" u="sng" dirty="0">
              <a:solidFill>
                <a:schemeClr val="tx1">
                  <a:lumMod val="50000"/>
                  <a:lumOff val="50000"/>
                </a:schemeClr>
              </a:solidFill>
              <a:latin typeface="Arial Narrow" panose="020B0606020202030204" pitchFamily="34" charset="0"/>
            </a:endParaRPr>
          </a:p>
        </p:txBody>
      </p:sp>
      <p:pic>
        <p:nvPicPr>
          <p:cNvPr id="4" name="Content Placeholder 3"/>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457200" y="1303106"/>
            <a:ext cx="2556648" cy="1706563"/>
          </a:xfrm>
          <a:ln w="57150">
            <a:solidFill>
              <a:schemeClr val="tx1"/>
            </a:solidFill>
          </a:ln>
        </p:spPr>
      </p:pic>
      <p:sp>
        <p:nvSpPr>
          <p:cNvPr id="5" name="TextBox 4"/>
          <p:cNvSpPr txBox="1"/>
          <p:nvPr/>
        </p:nvSpPr>
        <p:spPr>
          <a:xfrm>
            <a:off x="457200" y="3200400"/>
            <a:ext cx="2514600" cy="1077218"/>
          </a:xfrm>
          <a:prstGeom prst="rect">
            <a:avLst/>
          </a:prstGeom>
          <a:noFill/>
        </p:spPr>
        <p:txBody>
          <a:bodyPr wrap="square" rtlCol="0">
            <a:spAutoFit/>
          </a:bodyPr>
          <a:lstStyle/>
          <a:p>
            <a:pPr algn="ctr"/>
            <a:r>
              <a:rPr lang="en-US" sz="3200" b="1" dirty="0" smtClean="0">
                <a:latin typeface="Arial Narrow" panose="020B0606020202030204" pitchFamily="34" charset="0"/>
              </a:rPr>
              <a:t>1. The New Landscape</a:t>
            </a:r>
            <a:endParaRPr lang="en-US" sz="3200" b="1" dirty="0">
              <a:latin typeface="Arial Narrow" panose="020B0606020202030204" pitchFamily="34" charset="0"/>
            </a:endParaRP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81400" y="3581400"/>
            <a:ext cx="2514314" cy="1678305"/>
          </a:xfrm>
          <a:prstGeom prst="rect">
            <a:avLst/>
          </a:prstGeom>
          <a:ln w="57150">
            <a:solidFill>
              <a:schemeClr val="tx1"/>
            </a:solidFill>
          </a:ln>
        </p:spPr>
      </p:pic>
      <p:sp>
        <p:nvSpPr>
          <p:cNvPr id="8" name="TextBox 7"/>
          <p:cNvSpPr txBox="1"/>
          <p:nvPr/>
        </p:nvSpPr>
        <p:spPr>
          <a:xfrm>
            <a:off x="3124200" y="5486400"/>
            <a:ext cx="3429000" cy="1077218"/>
          </a:xfrm>
          <a:prstGeom prst="rect">
            <a:avLst/>
          </a:prstGeom>
          <a:noFill/>
        </p:spPr>
        <p:txBody>
          <a:bodyPr wrap="square" rtlCol="0">
            <a:spAutoFit/>
          </a:bodyPr>
          <a:lstStyle/>
          <a:p>
            <a:pPr algn="ctr"/>
            <a:r>
              <a:rPr lang="en-US" sz="3200" b="1" dirty="0" smtClean="0">
                <a:latin typeface="Arial Narrow" panose="020B0606020202030204" pitchFamily="34" charset="0"/>
              </a:rPr>
              <a:t>2. Resources for the Journey</a:t>
            </a:r>
            <a:endParaRPr lang="en-US" sz="3200" b="1" dirty="0">
              <a:latin typeface="Arial Narrow" panose="020B0606020202030204" pitchFamily="34" charset="0"/>
            </a:endParaRPr>
          </a:p>
        </p:txBody>
      </p:sp>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58000" y="1295400"/>
            <a:ext cx="1679257" cy="2515741"/>
          </a:xfrm>
          <a:prstGeom prst="rect">
            <a:avLst/>
          </a:prstGeom>
          <a:ln w="57150">
            <a:solidFill>
              <a:schemeClr val="tx1"/>
            </a:solidFill>
          </a:ln>
        </p:spPr>
      </p:pic>
      <p:sp>
        <p:nvSpPr>
          <p:cNvPr id="10" name="TextBox 9"/>
          <p:cNvSpPr txBox="1"/>
          <p:nvPr/>
        </p:nvSpPr>
        <p:spPr>
          <a:xfrm>
            <a:off x="6553200" y="4038600"/>
            <a:ext cx="2438400" cy="1077218"/>
          </a:xfrm>
          <a:prstGeom prst="rect">
            <a:avLst/>
          </a:prstGeom>
          <a:noFill/>
        </p:spPr>
        <p:txBody>
          <a:bodyPr wrap="square" rtlCol="0">
            <a:spAutoFit/>
          </a:bodyPr>
          <a:lstStyle/>
          <a:p>
            <a:pPr algn="ctr"/>
            <a:r>
              <a:rPr lang="en-US" sz="3200" b="1" dirty="0" smtClean="0">
                <a:latin typeface="Arial Narrow" panose="020B0606020202030204" pitchFamily="34" charset="0"/>
              </a:rPr>
              <a:t>3. Rewards of </a:t>
            </a:r>
            <a:r>
              <a:rPr lang="en-US" sz="3200" b="1" dirty="0">
                <a:latin typeface="Arial Narrow" panose="020B0606020202030204" pitchFamily="34" charset="0"/>
              </a:rPr>
              <a:t>t</a:t>
            </a:r>
            <a:r>
              <a:rPr lang="en-US" sz="3200" b="1" dirty="0" smtClean="0">
                <a:latin typeface="Arial Narrow" panose="020B0606020202030204" pitchFamily="34" charset="0"/>
              </a:rPr>
              <a:t>he Journey</a:t>
            </a:r>
            <a:endParaRPr lang="en-US" sz="3200" b="1" dirty="0">
              <a:latin typeface="Arial Narrow" panose="020B0606020202030204" pitchFamily="34" charset="0"/>
            </a:endParaRPr>
          </a:p>
        </p:txBody>
      </p:sp>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03513" y="1309059"/>
            <a:ext cx="6400800" cy="4272534"/>
          </a:xfrm>
          <a:prstGeom prst="rect">
            <a:avLst/>
          </a:prstGeom>
          <a:ln w="76200">
            <a:solidFill>
              <a:schemeClr val="tx1"/>
            </a:solidFill>
          </a:ln>
        </p:spPr>
      </p:pic>
      <p:sp>
        <p:nvSpPr>
          <p:cNvPr id="7" name="TextBox 6"/>
          <p:cNvSpPr txBox="1"/>
          <p:nvPr/>
        </p:nvSpPr>
        <p:spPr>
          <a:xfrm>
            <a:off x="1374913" y="5833119"/>
            <a:ext cx="6858000" cy="769441"/>
          </a:xfrm>
          <a:prstGeom prst="rect">
            <a:avLst/>
          </a:prstGeom>
          <a:noFill/>
        </p:spPr>
        <p:txBody>
          <a:bodyPr wrap="square" rtlCol="0">
            <a:spAutoFit/>
          </a:bodyPr>
          <a:lstStyle/>
          <a:p>
            <a:pPr algn="ctr"/>
            <a:r>
              <a:rPr lang="en-US" sz="4400" b="1" dirty="0" smtClean="0">
                <a:latin typeface="Arial Narrow" panose="020B0606020202030204" pitchFamily="34" charset="0"/>
              </a:rPr>
              <a:t>Resources For The Journey</a:t>
            </a:r>
            <a:endParaRPr lang="en-US" sz="4400" b="1" dirty="0">
              <a:latin typeface="Arial Narrow" panose="020B0606020202030204" pitchFamily="34" charset="0"/>
            </a:endParaRPr>
          </a:p>
        </p:txBody>
      </p:sp>
      <p:pic>
        <p:nvPicPr>
          <p:cNvPr id="12" name="Audio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908662308"/>
      </p:ext>
    </p:extLst>
  </p:cSld>
  <p:clrMapOvr>
    <a:masterClrMapping/>
  </p:clrMapOvr>
  <mc:AlternateContent xmlns:mc="http://schemas.openxmlformats.org/markup-compatibility/2006">
    <mc:Choice xmlns:p14="http://schemas.microsoft.com/office/powerpoint/2010/main" Requires="p14">
      <p:transition spd="slow" p14:dur="2000" advTm="22665"/>
    </mc:Choice>
    <mc:Fallback>
      <p:transition spd="slow" advTm="226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0"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000"/>
                            </p:stCondLst>
                            <p:childTnLst>
                              <p:par>
                                <p:cTn id="15" presetID="10" presetClass="entr" presetSubtype="0" fill="hold" nodeType="after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2000"/>
                            </p:stCondLst>
                            <p:childTnLst>
                              <p:par>
                                <p:cTn id="19" presetID="10" presetClass="entr" presetSubtype="0" fill="hold" grpId="0" nodeType="after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3000"/>
                            </p:stCondLst>
                            <p:childTnLst>
                              <p:par>
                                <p:cTn id="23" presetID="10" presetClass="entr" presetSubtype="0" fill="hold" nodeType="after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4000"/>
                            </p:stCondLst>
                            <p:childTnLst>
                              <p:par>
                                <p:cTn id="27" presetID="10" presetClass="entr" presetSubtype="0" fill="hold" grpId="0" nodeType="afterEffect">
                                  <p:stCondLst>
                                    <p:cond delay="5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5000"/>
                            </p:stCondLst>
                            <p:childTnLst>
                              <p:par>
                                <p:cTn id="31" presetID="10" presetClass="entr" presetSubtype="0" fill="hold" nodeType="afterEffect">
                                  <p:stCondLst>
                                    <p:cond delay="5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6000"/>
                            </p:stCondLst>
                            <p:childTnLst>
                              <p:par>
                                <p:cTn id="35" presetID="10" presetClass="exit" presetSubtype="0" fill="hold" nodeType="afterEffect">
                                  <p:stCondLst>
                                    <p:cond delay="50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50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nodeType="withEffect">
                                  <p:stCondLst>
                                    <p:cond delay="500"/>
                                  </p:stCondLst>
                                  <p:childTnLst>
                                    <p:animEffect transition="out" filter="fade">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par>
                                <p:cTn id="44" presetID="10" presetClass="exit" presetSubtype="0" fill="hold" grpId="1" nodeType="withEffect">
                                  <p:stCondLst>
                                    <p:cond delay="50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childTnLst>
                          </p:cTn>
                        </p:par>
                        <p:par>
                          <p:cTn id="47" fill="hold">
                            <p:stCondLst>
                              <p:cond delay="7000"/>
                            </p:stCondLst>
                            <p:childTnLst>
                              <p:par>
                                <p:cTn id="48" presetID="1" presetClass="exit" presetSubtype="0" fill="hold" nodeType="afterEffect">
                                  <p:stCondLst>
                                    <p:cond delay="1500"/>
                                  </p:stCondLst>
                                  <p:childTnLst>
                                    <p:set>
                                      <p:cBhvr>
                                        <p:cTn id="49" dur="1" fill="hold">
                                          <p:stCondLst>
                                            <p:cond delay="0"/>
                                          </p:stCondLst>
                                        </p:cTn>
                                        <p:tgtEl>
                                          <p:spTgt spid="6"/>
                                        </p:tgtEl>
                                        <p:attrNameLst>
                                          <p:attrName>style.visibility</p:attrName>
                                        </p:attrNameLst>
                                      </p:cBhvr>
                                      <p:to>
                                        <p:strVal val="hidden"/>
                                      </p:to>
                                    </p:set>
                                  </p:childTnLst>
                                </p:cTn>
                              </p:par>
                              <p:par>
                                <p:cTn id="50" presetID="1" presetClass="exit" presetSubtype="0" fill="hold" grpId="1" nodeType="withEffect">
                                  <p:stCondLst>
                                    <p:cond delay="1500"/>
                                  </p:stCondLst>
                                  <p:childTnLst>
                                    <p:set>
                                      <p:cBhvr>
                                        <p:cTn id="51" dur="1" fill="hold">
                                          <p:stCondLst>
                                            <p:cond delay="0"/>
                                          </p:stCondLst>
                                        </p:cTn>
                                        <p:tgtEl>
                                          <p:spTgt spid="8"/>
                                        </p:tgtEl>
                                        <p:attrNameLst>
                                          <p:attrName>style.visibility</p:attrName>
                                        </p:attrNameLst>
                                      </p:cBhvr>
                                      <p:to>
                                        <p:strVal val="hidden"/>
                                      </p:to>
                                    </p:set>
                                  </p:childTnLst>
                                </p:cTn>
                              </p:par>
                            </p:childTnLst>
                          </p:cTn>
                        </p:par>
                        <p:par>
                          <p:cTn id="52" fill="hold">
                            <p:stCondLst>
                              <p:cond delay="8500"/>
                            </p:stCondLst>
                            <p:childTnLst>
                              <p:par>
                                <p:cTn id="53" presetID="1" presetClass="entr" presetSubtype="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childTnLst>
                                </p:cTn>
                              </p:par>
                            </p:childTnLst>
                          </p:cTn>
                        </p:par>
                        <p:par>
                          <p:cTn id="55" fill="hold">
                            <p:stCondLst>
                              <p:cond delay="8500"/>
                            </p:stCondLst>
                            <p:childTnLst>
                              <p:par>
                                <p:cTn id="56" presetID="53" presetClass="entr" presetSubtype="16" fill="hold" grpId="0" nodeType="afterEffect">
                                  <p:stCondLst>
                                    <p:cond delay="500"/>
                                  </p:stCondLst>
                                  <p:childTnLst>
                                    <p:set>
                                      <p:cBhvr>
                                        <p:cTn id="57" dur="1" fill="hold">
                                          <p:stCondLst>
                                            <p:cond delay="0"/>
                                          </p:stCondLst>
                                        </p:cTn>
                                        <p:tgtEl>
                                          <p:spTgt spid="7">
                                            <p:txEl>
                                              <p:pRg st="0" end="0"/>
                                            </p:txEl>
                                          </p:spTgt>
                                        </p:tgtEl>
                                        <p:attrNameLst>
                                          <p:attrName>style.visibility</p:attrName>
                                        </p:attrNameLst>
                                      </p:cBhvr>
                                      <p:to>
                                        <p:strVal val="visible"/>
                                      </p:to>
                                    </p:set>
                                    <p:anim calcmode="lin" valueType="num">
                                      <p:cBhvr>
                                        <p:cTn id="58"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59"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6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1" fill="hold" display="0">
                  <p:stCondLst>
                    <p:cond delay="indefinite"/>
                  </p:stCondLst>
                  <p:endCondLst>
                    <p:cond evt="onStopAudio" delay="0">
                      <p:tgtEl>
                        <p:sldTgt/>
                      </p:tgtEl>
                    </p:cond>
                  </p:endCondLst>
                </p:cTn>
                <p:tgtEl>
                  <p:spTgt spid="12"/>
                </p:tgtEl>
              </p:cMediaNode>
            </p:audio>
          </p:childTnLst>
        </p:cTn>
      </p:par>
    </p:tnLst>
    <p:bldLst>
      <p:bldP spid="2" grpId="0"/>
      <p:bldP spid="5" grpId="0"/>
      <p:bldP spid="5" grpId="1"/>
      <p:bldP spid="8" grpId="0"/>
      <p:bldP spid="8" grpId="1"/>
      <p:bldP spid="10" grpId="0"/>
      <p:bldP spid="10" grpId="1"/>
      <p:bldP spid="7"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5.7"/>
</p:tagLst>
</file>

<file path=ppt/tags/tag2.xml><?xml version="1.0" encoding="utf-8"?>
<p:tagLst xmlns:a="http://schemas.openxmlformats.org/drawingml/2006/main" xmlns:r="http://schemas.openxmlformats.org/officeDocument/2006/relationships" xmlns:p="http://schemas.openxmlformats.org/presentationml/2006/main">
  <p:tag name="TIMING" val="|1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3008</TotalTime>
  <Words>1083</Words>
  <Application>Microsoft Office PowerPoint</Application>
  <PresentationFormat>On-screen Show (4:3)</PresentationFormat>
  <Paragraphs>279</Paragraphs>
  <Slides>27</Slides>
  <Notes>27</Notes>
  <HiddenSlides>0</HiddenSlides>
  <MMClips>27</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NAVIGATING YOUR  EVERGREEN JOURNEY</vt:lpstr>
      <vt:lpstr>“THE HERO’S JOURNEY ALWAYS BEGINS WITH THE CALL TO ADVENTURE.</vt:lpstr>
      <vt:lpstr>THE JOURNEY IN 3 PARTS</vt:lpstr>
      <vt:lpstr>PowerPoint Presentation</vt:lpstr>
      <vt:lpstr>PowerPoint Presentation</vt:lpstr>
      <vt:lpstr>PowerPoint Presentation</vt:lpstr>
      <vt:lpstr>PowerPoint Presentation</vt:lpstr>
      <vt:lpstr>PowerPoint Presentation</vt:lpstr>
      <vt:lpstr>THE JOURNEY IN 3 PARTS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JOURNEY IN 3 PARTS</vt:lpstr>
      <vt:lpstr>PowerPoint Presentation</vt:lpstr>
      <vt:lpstr>PowerPoint Presentation</vt:lpstr>
      <vt:lpstr>PowerPoint Presentation</vt:lpstr>
      <vt:lpstr>PowerPoint Presentation</vt:lpstr>
      <vt:lpstr>PowerPoint Presentation</vt:lpstr>
    </vt:vector>
  </TitlesOfParts>
  <Company>The Evergreen State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JOURNEY IN 3 PARTS</dc:title>
  <dc:creator>Kiger, Eric (Staff)</dc:creator>
  <cp:lastModifiedBy>Kiger, Eric (Staff)</cp:lastModifiedBy>
  <cp:revision>156</cp:revision>
  <dcterms:created xsi:type="dcterms:W3CDTF">2014-08-06T21:57:32Z</dcterms:created>
  <dcterms:modified xsi:type="dcterms:W3CDTF">2014-10-16T17:51:10Z</dcterms:modified>
</cp:coreProperties>
</file>